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revisionInfo.xml" ContentType="application/vnd.ms-powerpoint.revisioninfo+xml"/>
  <Override PartName="/docProps/app.xml" ContentType="application/vnd.openxmlformats-officedocument.extended-properties+xml"/>
  <Override PartName="/ppt/slides/slide18.xml" ContentType="application/vnd.openxmlformats-officedocument.presentationml.slide+xml"/>
  <Override PartName="/docProps/core.xml" ContentType="application/vnd.openxmlformats-package.core-properties+xml"/>
  <Override PartName="/ppt/notesSlides/notesSlide4.xml" ContentType="application/vnd.openxmlformats-officedocument.presentationml.notesSlide+xml"/>
  <Override PartName="/ppt/slides/slide2.xml" ContentType="application/vnd.openxmlformats-officedocument.presentationml.slide+xml"/>
  <Override PartName="/ppt/media/image11.jpg" ContentType="image/jpg"/>
  <Override PartName="/ppt/media/image12.jpg" ContentType="image/jpg"/>
  <Override PartName="/ppt/presentation.xml" ContentType="application/vnd.openxmlformats-officedocument.presentationml.presentation.main+xml"/>
  <Override PartName="/ppt/theme/theme1.xml" ContentType="application/vnd.openxmlformats-officedocument.theme+xml"/>
  <Override PartName="/ppt/notesMasters/notesMaster1.xml" ContentType="application/vnd.openxmlformats-officedocument.presentationml.notesMaster+xml"/>
  <Override PartName="/ppt/notesSlides/notesSlide3.xml" ContentType="application/vnd.openxmlformats-officedocument.presentationml.notesSlide+xml"/>
  <Override PartName="/ppt/slides/slide5.xml" ContentType="application/vnd.openxmlformats-officedocument.presentationml.slide+xml"/>
  <Override PartName="/ppt/notesSlides/notesSlide18.xml" ContentType="application/vnd.openxmlformats-officedocument.presentationml.notesSlide+xml"/>
  <Override PartName="/ppt/viewProps.xml" ContentType="application/vnd.openxmlformats-officedocument.presentationml.viewProps+xml"/>
  <Override PartName="/ppt/notesSlides/notesSlide1.xml" ContentType="application/vnd.openxmlformats-officedocument.presentationml.notesSlide+xml"/>
  <Override PartName="/ppt/slides/slide7.xml" ContentType="application/vnd.openxmlformats-officedocument.presentationml.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slides/slide4.xml" ContentType="application/vnd.openxmlformats-officedocument.presentationml.slide+xml"/>
  <Override PartName="/ppt/notesSlides/notesSlide5.xml" ContentType="application/vnd.openxmlformats-officedocument.presentationml.notesSlide+xml"/>
  <Override PartName="/ppt/slides/slide3.xml" ContentType="application/vnd.openxmlformats-officedocument.presentationml.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1.xml" ContentType="application/vnd.openxmlformats-officedocument.presentationml.slide+xml"/>
  <Override PartName="/ppt/slideLayouts/slideLayout8.xml" ContentType="application/vnd.openxmlformats-officedocument.presentationml.slideLayout+xml"/>
  <Override PartName="/ppt/presProps.xml" ContentType="application/vnd.openxmlformats-officedocument.presentationml.presProp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13.xml" ContentType="application/vnd.openxmlformats-officedocument.presentationml.slideLayout+xml"/>
  <Override PartName="/ppt/slides/slide17.xml" ContentType="application/vnd.openxmlformats-officedocument.presentationml.slide+xml"/>
  <Override PartName="/ppt/slideLayouts/slideLayout14.xml" ContentType="application/vnd.openxmlformats-officedocument.presentationml.slideLayout+xml"/>
  <Override PartName="/ppt/slides/slide10.xml" ContentType="application/vnd.openxmlformats-officedocument.presentationml.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2.xml" ContentType="application/vnd.openxmlformats-officedocument.them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5" r:id="rId1"/>
  </p:sldMasterIdLst>
  <p:notesMasterIdLst>
    <p:notesMasterId r:id="rId21"/>
  </p:notesMasterIdLst>
  <p:sldIdLst>
    <p:sldId id="256" r:id="rId2"/>
    <p:sldId id="272" r:id="rId3"/>
    <p:sldId id="257" r:id="rId4"/>
    <p:sldId id="258" r:id="rId5"/>
    <p:sldId id="259" r:id="rId6"/>
    <p:sldId id="260" r:id="rId7"/>
    <p:sldId id="261" r:id="rId8"/>
    <p:sldId id="262" r:id="rId9"/>
    <p:sldId id="263" r:id="rId10"/>
    <p:sldId id="264" r:id="rId11"/>
    <p:sldId id="265" r:id="rId12"/>
    <p:sldId id="266" r:id="rId13"/>
    <p:sldId id="274" r:id="rId14"/>
    <p:sldId id="267" r:id="rId15"/>
    <p:sldId id="273" r:id="rId16"/>
    <p:sldId id="268" r:id="rId17"/>
    <p:sldId id="269" r:id="rId18"/>
    <p:sldId id="270" r:id="rId19"/>
    <p:sldId id="271" r:id="rId20"/>
  </p:sldIdLst>
  <p:sldSz cx="9144000" cy="5143500" type="screen16x9"/>
  <p:notesSz cx="51435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85B1F6-B8F3-409D-982D-A41B99B0955F}" v="23" dt="2026-07-12T21:23:08.0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82375" autoAdjust="0"/>
  </p:normalViewPr>
  <p:slideViewPr>
    <p:cSldViewPr snapToGrid="0">
      <p:cViewPr varScale="1">
        <p:scale>
          <a:sx n="99" d="100"/>
          <a:sy n="99" d="100"/>
        </p:scale>
        <p:origin x="859"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and frame the session as a devotional on fundraising. Set the tone: this is not about chasing dollars, it is about stewarding a shared journey. Introduce the controlling metaphor — The Journey — and the three movements we'll travel together: where we've been, where we are, and where we're going. Invite people to hold both gratitude for the past and hope for the future as we begin.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journey map is the donor's view, the donor cycle is our internal navigation system: Identification, Qualification, Cultivation, Solicitation, Stewardship. The discipline is in deliberately moving people from one stage to the next rather than hoping they advance on their own. Note that the cycle ends — and restarts — at Stewardship, highlighted here in teal. Stewardship is the bridge from a single gift to repeat and upgraded giving; skip it and the cycle breaks.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is the fuel that moves the whole journey. Keep the formula simple: one person (or one community) + one problem + one transformation. Resist the urge to cram in statistics and program names. Crucially, cast the donor as the hero — 'you made this possible' — not the organization. Then pair that emotion with clarity: after the heart is moved, show exactly what the next gift will fund. Emotion opens the door; clarity walks them through it.</a:t>
            </a:r>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Funding the future means choosing the right mix of vehicles — no single lane wins alone. Annual giving builds the broad base and pipeline. Recurring giving delivers predictable, compounding stability. Major gifts provide acceleration and transformation. Grants and corporate partners open strategic lanes for specific priorities. Planned and legacy giving extends impact over the long horizon. The goal isn't to pick one — it's to balance the portfolio so today's stability funds tomorrow's growth.</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C1786-DFD6-FCC6-7AA7-2166183EFA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764D65-625D-4676-D109-37F63016C73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92407-4041-6E75-84C2-108195B7B1D2}"/>
              </a:ext>
            </a:extLst>
          </p:cNvPr>
          <p:cNvSpPr>
            <a:spLocks noGrp="1"/>
          </p:cNvSpPr>
          <p:nvPr>
            <p:ph type="body" idx="1"/>
          </p:nvPr>
        </p:nvSpPr>
        <p:spPr/>
        <p:txBody>
          <a:bodyPr/>
          <a:lstStyle/>
          <a:p>
            <a:r>
              <a:rPr lang="en-US" dirty="0"/>
              <a:t>Funding the future means choosing the right mix of vehicles — no single lane wins alone. Annual giving builds the broad base and pipeline. Recurring giving delivers predictable, compounding stability. Major gifts provide acceleration and transformation. Grants and corporate partners open strategic lanes for specific priorities. Planned and legacy giving extends impact over the long horizon. The goal isn't to pick one — it's to balance the portfolio so today's stability funds tomorrow's growth.</a:t>
            </a:r>
          </a:p>
        </p:txBody>
      </p:sp>
      <p:sp>
        <p:nvSpPr>
          <p:cNvPr id="4" name="Slide Number Placeholder 3">
            <a:extLst>
              <a:ext uri="{FF2B5EF4-FFF2-40B4-BE49-F238E27FC236}">
                <a16:creationId xmlns:a16="http://schemas.microsoft.com/office/drawing/2014/main" id="{C54E5936-38B7-8C31-09C3-C25C382B2573}"/>
              </a:ext>
            </a:extLst>
          </p:cNvPr>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716215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the campaign as an expedition, not a fundraising number. First, define the destination in human terms — what does success make possible? People summit for a view, not for a figure. Second, break the climb into milestone checkpoints so the team experiences progress instead of one distant peak. Third, assign every checkpoint an owner, a tool, and a timeline. A goal without an owner and a date is just a wish.</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Stewardship is the return trip that makes the next journey possible. Three non-negotiables. Thank quickly, clearly, and personally — speed and warmth matter more than polish. Report impact consistently so donors can see what their gift actually changed; vague gratitude erodes trust. And recognize support in ways that honor legacy and invite the next, larger gift. Done well, stewardship turns one-time travelers into lifelong companions.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Metrics are our GPS — they tell us whether we're still on the route. Track four signals: acquisition (is the top of the journey filling?), retention (are we keeping the travelers we have?), recurring growth (is predictable income rising?), and upgrades (are relationships deepening into larger gifts?). Then do the human thing the data can't: celebrate milestone wins out loud. Recognized progress is what keeps a team and a donor base moving.</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they build. Give roughly ten minutes. Step 1: each person or table picks one donor type — new, lapsed, recurring, or a major prospect (the most strategic and overlooked). Step 2: map the four journey stages and commit to just one concrete touchpoint per stage — keep it realistic. Step 3: identify a single 'next best step' to move that donor forward this week. Then have a few share. The constraint of one touchpoint per stage is intentional — it forces focus over wish-lists.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turning insight into commitment for the next 90 days. Ask each person to leave with three actions: one to honor the past (a legacy or recognition move), one to improve the donor journey (a single touchpoint upgrade), and one to fund the future (a campaign or funding-mix move). The discipline that makes it real: name an owner, a date, and a first step for each. End on the image — the road ahead is open, and we travel it together. Honor the past, fund the future.</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F7046-951D-DAEE-EC58-1F6644EC83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20897-07D0-E64E-14C8-C6B201969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0FBD3-D3E2-C4E5-8EC2-5D091A48E5C8}"/>
              </a:ext>
            </a:extLst>
          </p:cNvPr>
          <p:cNvSpPr>
            <a:spLocks noGrp="1"/>
          </p:cNvSpPr>
          <p:nvPr>
            <p:ph type="body" idx="1"/>
          </p:nvPr>
        </p:nvSpPr>
        <p:spPr/>
        <p:txBody>
          <a:bodyPr/>
          <a:lstStyle/>
          <a:p>
            <a:r>
              <a:rPr lang="en-US"/>
              <a:t>Open with </a:t>
            </a:r>
            <a:r>
              <a:rPr lang="en-US" dirty="0"/>
              <a:t>a </a:t>
            </a:r>
            <a:r>
              <a:rPr lang="en-US"/>
              <a:t>moment of devotion before we get into </a:t>
            </a:r>
            <a:r>
              <a:rPr lang="en-US" dirty="0"/>
              <a:t>the </a:t>
            </a:r>
            <a:r>
              <a:rPr lang="en-US"/>
              <a:t>work</a:t>
            </a:r>
            <a:r>
              <a:rPr lang="en-US" dirty="0"/>
              <a:t>. </a:t>
            </a:r>
            <a:r>
              <a:rPr lang="en-US"/>
              <a:t>Read Proverbs 16:9 aloud </a:t>
            </a:r>
            <a:r>
              <a:rPr lang="en-US" dirty="0"/>
              <a:t>and </a:t>
            </a:r>
            <a:r>
              <a:rPr lang="en-US"/>
              <a:t>pause</a:t>
            </a:r>
            <a:r>
              <a:rPr lang="en-US" dirty="0"/>
              <a:t>: we </a:t>
            </a:r>
            <a:r>
              <a:rPr lang="en-US"/>
              <a:t>make plans, set goals</a:t>
            </a:r>
            <a:r>
              <a:rPr lang="en-US" dirty="0"/>
              <a:t>, and </a:t>
            </a:r>
            <a:r>
              <a:rPr lang="en-US"/>
              <a:t>chart routes — yet it is the Lord who establishes our steps</a:t>
            </a:r>
            <a:r>
              <a:rPr lang="en-US" dirty="0"/>
              <a:t>. Invite </a:t>
            </a:r>
            <a:r>
              <a:rPr lang="en-US"/>
              <a:t>the group </a:t>
            </a:r>
            <a:r>
              <a:rPr lang="en-US" dirty="0"/>
              <a:t>to hold </a:t>
            </a:r>
            <a:r>
              <a:rPr lang="en-US"/>
              <a:t>their fundraising work as stewardship, not striving. We plan faithfully and trust humbly. Offer the short prayer on </a:t>
            </a:r>
            <a:r>
              <a:rPr lang="en-US" dirty="0"/>
              <a:t>the </a:t>
            </a:r>
            <a:r>
              <a:rPr lang="en-US"/>
              <a:t>slide, asking God to honor what has been built </a:t>
            </a:r>
            <a:r>
              <a:rPr lang="en-US" dirty="0"/>
              <a:t>and </a:t>
            </a:r>
            <a:r>
              <a:rPr lang="en-US"/>
              <a:t>to guide what comes next, then transition into </a:t>
            </a:r>
            <a:r>
              <a:rPr lang="en-US" dirty="0"/>
              <a:t>the </a:t>
            </a:r>
            <a:r>
              <a:rPr lang="en-US"/>
              <a:t>journey ahead</a:t>
            </a:r>
            <a:r>
              <a:rPr lang="en-US" dirty="0"/>
              <a:t>.</a:t>
            </a:r>
          </a:p>
        </p:txBody>
      </p:sp>
      <p:sp>
        <p:nvSpPr>
          <p:cNvPr id="4" name="Slide Number Placeholder 3">
            <a:extLst>
              <a:ext uri="{FF2B5EF4-FFF2-40B4-BE49-F238E27FC236}">
                <a16:creationId xmlns:a16="http://schemas.microsoft.com/office/drawing/2014/main" id="{000952F9-AE7F-949C-4405-4EB8AB4505AE}"/>
              </a:ext>
            </a:extLst>
          </p:cNvPr>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161950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 out the itinerary so people know where we're headed. Outcome 1 grounds fundraising in mission and legacy — the past is fuel, not nostalgia. Outcome 2 introduces the donor journey as a map we can actually navigate. Outcome 3 promises something tangible: a 90-day route plan with owners and dates. Emphasize that this is a working session — they'll leave with a plan, not just ideas.</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metaphor is the spine of the whole workshop. Donors aren't ATMs — they are travelers choosing to walk with us. Reframe the development office's job from 'extracting gifts' to 'guiding a journey': we provide the map, mark the checkpoints, and celebrate progress. Stress the third point — structure. Generosity rarely fails for lack of heart; it fails for lack of a clear path. Everything that follows fills in that map.</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Begin where every good journey begins — by looking back with gratitude. Walk through the moments that built credibility: the risk someone took early, the first major gift, the program that worked. Name names where you can; specificity honors people. The point isn't sentimentality — it's to surface the traditions and values worth carrying forward. Ask the room: what from our history must never be lost as we grow?</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how legacy converts into momentum across three movements. THEN: recognizing past supporters strengthens belonging — people give more freely where they feel they belong. NOW: documented impact builds the trust that de-risks the next gift. NEXT: the 'Then → Now → Next' rhythm hands continuity from one generation of givers to the next. The throughline: the past isn't behind us, it's the fuel propelling us forward.</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 history into instruction. Ask the room these three questions honestly. First, what has actually motivated giving here — relief, belonging, rescue, pride? Second, which messages landed best — and are we still using them? Third, which stewardship practices earned loyalty that we must protect even as we scale. The goal is to repeat what works and stop reinventing the wheel each campaign.</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Locate us honestly on the map today. Donor expectations have shifted: people want clarity, transparency, and giving that takes seconds, not minutes. Retention is now won through stewardship, not volume of asks — chasing new gifts while leaking existing donors is a losing game. Land the opportunity hard: the move from transactional to relational fundraising. We're standing at a crossroads, and the relational road is the one that compounds.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donor's-eye view of the route: Awareness, Consideration, Conversion, Retention. At each stage donors have different needs — information when aware, reassurance when considering, an easy path when converting, and recognition when retained. The strategic work is two-fold: define what donors need at each stage, and diagnose where they stall or drop off. Most organizations lose people in the gap between Awareness and Conversion — find your leak.</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Kairos Logo">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D1F0C6-E3F7-87FC-460B-E171353F5D68}"/>
              </a:ext>
            </a:extLst>
          </p:cNvPr>
          <p:cNvPicPr>
            <a:picLocks noChangeAspect="1"/>
          </p:cNvPicPr>
          <p:nvPr/>
        </p:nvPicPr>
        <p:blipFill>
          <a:blip r:embed="rId2"/>
          <a:stretch>
            <a:fillRect/>
          </a:stretch>
        </p:blipFill>
        <p:spPr>
          <a:xfrm>
            <a:off x="0" y="0"/>
            <a:ext cx="3086904" cy="51435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4286176" y="1257300"/>
            <a:ext cx="3886200" cy="1102519"/>
          </a:xfrm>
        </p:spPr>
        <p:txBody>
          <a:bodyPr/>
          <a:lstStyle>
            <a:lvl1pPr>
              <a:defRPr>
                <a:solidFill>
                  <a:srgbClr val="485B71"/>
                </a:solidFill>
              </a:defRPr>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4286175" y="2574129"/>
            <a:ext cx="3887212"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26482" y="211994"/>
            <a:ext cx="627724" cy="240304"/>
          </a:xfrm>
          <a:prstGeom prst="rect">
            <a:avLst/>
          </a:prstGeom>
        </p:spPr>
      </p:pic>
    </p:spTree>
    <p:extLst>
      <p:ext uri="{BB962C8B-B14F-4D97-AF65-F5344CB8AC3E}">
        <p14:creationId xmlns:p14="http://schemas.microsoft.com/office/powerpoint/2010/main" val="279994242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solidFill>
                  <a:srgbClr val="485B7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7"/>
            <a:ext cx="4040188" cy="2826544"/>
          </a:xfrm>
        </p:spPr>
        <p:txBody>
          <a:bodyPr/>
          <a:lstStyle>
            <a:lvl1pPr>
              <a:defRPr sz="1800">
                <a:solidFill>
                  <a:srgbClr val="485B71"/>
                </a:solidFill>
              </a:defRPr>
            </a:lvl1pPr>
            <a:lvl2pPr>
              <a:defRPr sz="1500">
                <a:solidFill>
                  <a:srgbClr val="485B71"/>
                </a:solidFill>
              </a:defRPr>
            </a:lvl2pPr>
            <a:lvl3pPr>
              <a:defRPr sz="1350">
                <a:solidFill>
                  <a:srgbClr val="485B71"/>
                </a:solidFill>
              </a:defRPr>
            </a:lvl3pPr>
            <a:lvl4pPr>
              <a:defRPr sz="1200">
                <a:solidFill>
                  <a:srgbClr val="485B71"/>
                </a:solidFill>
              </a:defRPr>
            </a:lvl4pPr>
            <a:lvl5pPr>
              <a:defRPr sz="1200">
                <a:solidFill>
                  <a:srgbClr val="485B71"/>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151335"/>
            <a:ext cx="4041775" cy="479822"/>
          </a:xfrm>
        </p:spPr>
        <p:txBody>
          <a:bodyPr anchor="b"/>
          <a:lstStyle>
            <a:lvl1pPr marL="0" indent="0">
              <a:buNone/>
              <a:defRPr sz="1800" b="1">
                <a:solidFill>
                  <a:srgbClr val="485B7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5" y="1631157"/>
            <a:ext cx="4041775" cy="2826544"/>
          </a:xfrm>
        </p:spPr>
        <p:txBody>
          <a:bodyPr/>
          <a:lstStyle>
            <a:lvl1pPr>
              <a:defRPr sz="1800">
                <a:solidFill>
                  <a:srgbClr val="485B71"/>
                </a:solidFill>
              </a:defRPr>
            </a:lvl1pPr>
            <a:lvl2pPr>
              <a:defRPr sz="1500">
                <a:solidFill>
                  <a:srgbClr val="485B71"/>
                </a:solidFill>
              </a:defRPr>
            </a:lvl2pPr>
            <a:lvl3pPr>
              <a:defRPr sz="1350">
                <a:solidFill>
                  <a:srgbClr val="485B71"/>
                </a:solidFill>
              </a:defRPr>
            </a:lvl3pPr>
            <a:lvl4pPr>
              <a:defRPr sz="1200">
                <a:solidFill>
                  <a:srgbClr val="485B71"/>
                </a:solidFill>
              </a:defRPr>
            </a:lvl4pPr>
            <a:lvl5pPr>
              <a:defRPr sz="1200">
                <a:solidFill>
                  <a:srgbClr val="485B71"/>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a:extLst>
              <a:ext uri="{FF2B5EF4-FFF2-40B4-BE49-F238E27FC236}">
                <a16:creationId xmlns:a16="http://schemas.microsoft.com/office/drawing/2014/main" id="{F9072B39-9375-1B0A-AD46-B6A89C90C5AC}"/>
              </a:ext>
            </a:extLst>
          </p:cNvPr>
          <p:cNvPicPr>
            <a:picLocks noGrp="1" noRot="1" noChangeAspect="1" noMove="1" noResize="1" noEditPoints="1" noAdjustHandles="1" noChangeArrowheads="1" noChangeShapeType="1" noCrop="1"/>
          </p:cNvPicPr>
          <p:nvPr/>
        </p:nvPicPr>
        <p:blipFill>
          <a:blip r:embed="rId2"/>
          <a:stretch>
            <a:fillRect/>
          </a:stretch>
        </p:blipFill>
        <p:spPr>
          <a:xfrm>
            <a:off x="7601738" y="4572000"/>
            <a:ext cx="1143298" cy="446221"/>
          </a:xfrm>
          <a:prstGeom prst="rect">
            <a:avLst/>
          </a:prstGeom>
        </p:spPr>
      </p:pic>
    </p:spTree>
    <p:extLst>
      <p:ext uri="{BB962C8B-B14F-4D97-AF65-F5344CB8AC3E}">
        <p14:creationId xmlns:p14="http://schemas.microsoft.com/office/powerpoint/2010/main" val="38270998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85B71"/>
                </a:solidFill>
              </a:defRPr>
            </a:lvl1pPr>
          </a:lstStyle>
          <a:p>
            <a:r>
              <a:rPr lang="en-US"/>
              <a:t>Click to edit Master title style</a:t>
            </a:r>
            <a:endParaRPr lang="en-US" dirty="0"/>
          </a:p>
        </p:txBody>
      </p:sp>
      <p:pic>
        <p:nvPicPr>
          <p:cNvPr id="4" name="Picture 3">
            <a:extLst>
              <a:ext uri="{FF2B5EF4-FFF2-40B4-BE49-F238E27FC236}">
                <a16:creationId xmlns:a16="http://schemas.microsoft.com/office/drawing/2014/main" id="{5331361E-35B9-E82F-DA61-7F93795C2F1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70457" y="4733202"/>
            <a:ext cx="628814" cy="271849"/>
          </a:xfrm>
          <a:prstGeom prst="rect">
            <a:avLst/>
          </a:prstGeom>
        </p:spPr>
      </p:pic>
      <p:pic>
        <p:nvPicPr>
          <p:cNvPr id="7" name="Picture 6">
            <a:extLst>
              <a:ext uri="{FF2B5EF4-FFF2-40B4-BE49-F238E27FC236}">
                <a16:creationId xmlns:a16="http://schemas.microsoft.com/office/drawing/2014/main" id="{8D29632C-90EA-C94C-150D-6E85FDD46E2F}"/>
              </a:ext>
            </a:extLst>
          </p:cNvPr>
          <p:cNvPicPr>
            <a:picLocks noChangeAspect="1"/>
          </p:cNvPicPr>
          <p:nvPr/>
        </p:nvPicPr>
        <p:blipFill>
          <a:blip r:embed="rId3"/>
          <a:stretch>
            <a:fillRect/>
          </a:stretch>
        </p:blipFill>
        <p:spPr>
          <a:xfrm>
            <a:off x="7601739" y="4572000"/>
            <a:ext cx="1143299" cy="411437"/>
          </a:xfrm>
          <a:prstGeom prst="rect">
            <a:avLst/>
          </a:prstGeom>
        </p:spPr>
      </p:pic>
    </p:spTree>
    <p:extLst>
      <p:ext uri="{BB962C8B-B14F-4D97-AF65-F5344CB8AC3E}">
        <p14:creationId xmlns:p14="http://schemas.microsoft.com/office/powerpoint/2010/main" val="249508101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Slide with Logo">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AE0FED-2FEA-AC99-174F-DB3A760CC4B2}"/>
              </a:ext>
            </a:extLst>
          </p:cNvPr>
          <p:cNvPicPr>
            <a:picLocks noGrp="1" noRot="1" noChangeAspect="1" noMove="1" noResize="1" noEditPoints="1" noAdjustHandles="1" noChangeArrowheads="1" noChangeShapeType="1" noCrop="1"/>
          </p:cNvPicPr>
          <p:nvPr/>
        </p:nvPicPr>
        <p:blipFill>
          <a:blip r:embed="rId2"/>
          <a:stretch>
            <a:fillRect/>
          </a:stretch>
        </p:blipFill>
        <p:spPr>
          <a:xfrm>
            <a:off x="7601738" y="4572000"/>
            <a:ext cx="1143298" cy="446221"/>
          </a:xfrm>
          <a:prstGeom prst="rect">
            <a:avLst/>
          </a:prstGeom>
        </p:spPr>
      </p:pic>
    </p:spTree>
    <p:extLst>
      <p:ext uri="{BB962C8B-B14F-4D97-AF65-F5344CB8AC3E}">
        <p14:creationId xmlns:p14="http://schemas.microsoft.com/office/powerpoint/2010/main" val="124312386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170903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086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Kairos Logo">
    <p:spTree>
      <p:nvGrpSpPr>
        <p:cNvPr id="1" name=""/>
        <p:cNvGrpSpPr/>
        <p:nvPr/>
      </p:nvGrpSpPr>
      <p:grpSpPr>
        <a:xfrm>
          <a:off x="0" y="0"/>
          <a:ext cx="0" cy="0"/>
          <a:chOff x="0" y="0"/>
          <a:chExt cx="0" cy="0"/>
        </a:xfrm>
      </p:grpSpPr>
      <p:pic>
        <p:nvPicPr>
          <p:cNvPr id="16" name="Picture 15" descr="A group of gears on a blue background&#10;&#10;Description automatically generated">
            <a:extLst>
              <a:ext uri="{FF2B5EF4-FFF2-40B4-BE49-F238E27FC236}">
                <a16:creationId xmlns:a16="http://schemas.microsoft.com/office/drawing/2014/main" id="{3B6BE400-91CD-79ED-27A5-DBD0668F37D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043"/>
          <a:stretch/>
        </p:blipFill>
        <p:spPr>
          <a:xfrm>
            <a:off x="0" y="0"/>
            <a:ext cx="3086904" cy="5143500"/>
          </a:xfrm>
          <a:prstGeom prst="rect">
            <a:avLst/>
          </a:prstGeom>
        </p:spPr>
      </p:pic>
      <p:sp>
        <p:nvSpPr>
          <p:cNvPr id="14" name="Title 1">
            <a:extLst>
              <a:ext uri="{FF2B5EF4-FFF2-40B4-BE49-F238E27FC236}">
                <a16:creationId xmlns:a16="http://schemas.microsoft.com/office/drawing/2014/main" id="{9D8299F6-53C3-AB2F-51D6-3E8EB1F4BAB4}"/>
              </a:ext>
            </a:extLst>
          </p:cNvPr>
          <p:cNvSpPr>
            <a:spLocks noGrp="1"/>
          </p:cNvSpPr>
          <p:nvPr>
            <p:ph type="ctrTitle"/>
          </p:nvPr>
        </p:nvSpPr>
        <p:spPr>
          <a:xfrm>
            <a:off x="4286176" y="1257300"/>
            <a:ext cx="3886200" cy="1102519"/>
          </a:xfrm>
        </p:spPr>
        <p:txBody>
          <a:bodyPr/>
          <a:lstStyle>
            <a:lvl1pPr>
              <a:defRPr>
                <a:solidFill>
                  <a:srgbClr val="485B71"/>
                </a:solidFill>
              </a:defRPr>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2ABE5723-4E7E-8D8B-E19A-C797178E37BA}"/>
              </a:ext>
            </a:extLst>
          </p:cNvPr>
          <p:cNvSpPr>
            <a:spLocks noGrp="1"/>
          </p:cNvSpPr>
          <p:nvPr>
            <p:ph type="subTitle" idx="1"/>
          </p:nvPr>
        </p:nvSpPr>
        <p:spPr>
          <a:xfrm>
            <a:off x="4286175" y="2574129"/>
            <a:ext cx="3887212"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pic>
        <p:nvPicPr>
          <p:cNvPr id="3" name="Picture 2" descr="A white logo with black background&#10;&#10;Description automatically generated">
            <a:extLst>
              <a:ext uri="{FF2B5EF4-FFF2-40B4-BE49-F238E27FC236}">
                <a16:creationId xmlns:a16="http://schemas.microsoft.com/office/drawing/2014/main" id="{81EFF009-F54A-FCE3-2353-97AF30D6B818}"/>
              </a:ext>
            </a:extLst>
          </p:cNvPr>
          <p:cNvPicPr>
            <a:picLocks noChangeAspect="1"/>
          </p:cNvPicPr>
          <p:nvPr/>
        </p:nvPicPr>
        <p:blipFill>
          <a:blip r:embed="rId3"/>
          <a:stretch>
            <a:fillRect/>
          </a:stretch>
        </p:blipFill>
        <p:spPr>
          <a:xfrm>
            <a:off x="181140" y="165735"/>
            <a:ext cx="718407" cy="274320"/>
          </a:xfrm>
          <a:prstGeom prst="rect">
            <a:avLst/>
          </a:prstGeom>
        </p:spPr>
      </p:pic>
      <p:sp>
        <p:nvSpPr>
          <p:cNvPr id="2" name="Rectangle 1">
            <a:extLst>
              <a:ext uri="{FF2B5EF4-FFF2-40B4-BE49-F238E27FC236}">
                <a16:creationId xmlns:a16="http://schemas.microsoft.com/office/drawing/2014/main" id="{6CE65721-621F-16DA-BC94-2AE533FBE628}"/>
              </a:ext>
            </a:extLst>
          </p:cNvPr>
          <p:cNvSpPr>
            <a:spLocks noGrp="1" noRot="1" noMove="1" noResize="1" noEditPoints="1" noAdjustHandles="1" noChangeArrowheads="1" noChangeShapeType="1"/>
          </p:cNvSpPr>
          <p:nvPr/>
        </p:nvSpPr>
        <p:spPr>
          <a:xfrm>
            <a:off x="0" y="0"/>
            <a:ext cx="3086904" cy="5143500"/>
          </a:xfrm>
          <a:prstGeom prst="rect">
            <a:avLst/>
          </a:prstGeom>
          <a:gradFill>
            <a:gsLst>
              <a:gs pos="46000">
                <a:srgbClr val="061A34"/>
              </a:gs>
              <a:gs pos="0">
                <a:srgbClr val="1F517D"/>
              </a:gs>
            </a:gsLst>
            <a:path path="circle">
              <a:fillToRect l="50000" t="50000" r="50000" b="50000"/>
            </a:path>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pic>
        <p:nvPicPr>
          <p:cNvPr id="6" name="Picture 5" descr="A blue oval with black text&#10;&#10;AI-generated content may be incorrect.">
            <a:extLst>
              <a:ext uri="{FF2B5EF4-FFF2-40B4-BE49-F238E27FC236}">
                <a16:creationId xmlns:a16="http://schemas.microsoft.com/office/drawing/2014/main" id="{F3F18C8F-4A10-287C-7D24-43AEEF61FAA2}"/>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26482" y="211994"/>
            <a:ext cx="627724" cy="240304"/>
          </a:xfrm>
          <a:prstGeom prst="rect">
            <a:avLst/>
          </a:prstGeom>
        </p:spPr>
      </p:pic>
      <p:pic>
        <p:nvPicPr>
          <p:cNvPr id="12" name="Picture 11">
            <a:extLst>
              <a:ext uri="{FF2B5EF4-FFF2-40B4-BE49-F238E27FC236}">
                <a16:creationId xmlns:a16="http://schemas.microsoft.com/office/drawing/2014/main" id="{2127A3CC-224F-4D9A-6BFF-FA1DC98A7FF1}"/>
              </a:ext>
            </a:extLst>
          </p:cNvPr>
          <p:cNvPicPr>
            <a:picLocks noChangeAspect="1"/>
          </p:cNvPicPr>
          <p:nvPr/>
        </p:nvPicPr>
        <p:blipFill>
          <a:blip r:embed="rId5"/>
          <a:stretch>
            <a:fillRect/>
          </a:stretch>
        </p:blipFill>
        <p:spPr>
          <a:xfrm>
            <a:off x="113139" y="971351"/>
            <a:ext cx="2864887" cy="2862154"/>
          </a:xfrm>
          <a:prstGeom prst="rect">
            <a:avLst/>
          </a:prstGeom>
        </p:spPr>
      </p:pic>
    </p:spTree>
    <p:extLst>
      <p:ext uri="{BB962C8B-B14F-4D97-AF65-F5344CB8AC3E}">
        <p14:creationId xmlns:p14="http://schemas.microsoft.com/office/powerpoint/2010/main" val="36073021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solidFill>
                  <a:srgbClr val="485B7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00153"/>
            <a:ext cx="8229600" cy="3200398"/>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a:extLst>
              <a:ext uri="{FF2B5EF4-FFF2-40B4-BE49-F238E27FC236}">
                <a16:creationId xmlns:a16="http://schemas.microsoft.com/office/drawing/2014/main" id="{CBA368CA-036D-01AD-B8B4-EFA6695BBD2B}"/>
              </a:ext>
            </a:extLst>
          </p:cNvPr>
          <p:cNvPicPr>
            <a:picLocks noGrp="1" noRot="1" noChangeAspect="1" noMove="1" noResize="1" noEditPoints="1" noAdjustHandles="1" noChangeArrowheads="1" noChangeShapeType="1" noCrop="1"/>
          </p:cNvPicPr>
          <p:nvPr/>
        </p:nvPicPr>
        <p:blipFill>
          <a:blip r:embed="rId2"/>
          <a:stretch>
            <a:fillRect/>
          </a:stretch>
        </p:blipFill>
        <p:spPr>
          <a:xfrm>
            <a:off x="7601738" y="4572000"/>
            <a:ext cx="1143298" cy="446221"/>
          </a:xfrm>
          <a:prstGeom prst="rect">
            <a:avLst/>
          </a:prstGeom>
        </p:spPr>
      </p:pic>
    </p:spTree>
    <p:extLst>
      <p:ext uri="{BB962C8B-B14F-4D97-AF65-F5344CB8AC3E}">
        <p14:creationId xmlns:p14="http://schemas.microsoft.com/office/powerpoint/2010/main" val="288139007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 Kairos Logo">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solidFill>
                  <a:srgbClr val="485B71"/>
                </a:solidFill>
              </a:defRPr>
            </a:lvl1pPr>
          </a:lstStyle>
          <a:p>
            <a:r>
              <a:rPr lang="en-US"/>
              <a:t>Click to edit Master title style</a:t>
            </a:r>
            <a:endParaRPr lang="en-US" dirty="0"/>
          </a:p>
        </p:txBody>
      </p:sp>
      <p:sp>
        <p:nvSpPr>
          <p:cNvPr id="3" name="Content Placeholder 2"/>
          <p:cNvSpPr>
            <a:spLocks noGrp="1"/>
          </p:cNvSpPr>
          <p:nvPr>
            <p:ph idx="1"/>
          </p:nvPr>
        </p:nvSpPr>
        <p:spPr>
          <a:xfrm>
            <a:off x="457200" y="1200153"/>
            <a:ext cx="8229600" cy="3200398"/>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3" name="Picture 12"/>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457200" y="4733202"/>
            <a:ext cx="628814" cy="271849"/>
          </a:xfrm>
          <a:prstGeom prst="rect">
            <a:avLst/>
          </a:prstGeom>
        </p:spPr>
      </p:pic>
      <p:pic>
        <p:nvPicPr>
          <p:cNvPr id="4" name="Picture 3">
            <a:extLst>
              <a:ext uri="{FF2B5EF4-FFF2-40B4-BE49-F238E27FC236}">
                <a16:creationId xmlns:a16="http://schemas.microsoft.com/office/drawing/2014/main" id="{56A6A593-4A88-140C-9C03-5196C1708DA5}"/>
              </a:ext>
            </a:extLst>
          </p:cNvPr>
          <p:cNvPicPr>
            <a:picLocks noGrp="1" noRot="1" noChangeAspect="1" noMove="1" noResize="1" noEditPoints="1" noAdjustHandles="1" noChangeArrowheads="1" noChangeShapeType="1" noCrop="1"/>
          </p:cNvPicPr>
          <p:nvPr/>
        </p:nvPicPr>
        <p:blipFill>
          <a:blip r:embed="rId3"/>
          <a:stretch>
            <a:fillRect/>
          </a:stretch>
        </p:blipFill>
        <p:spPr>
          <a:xfrm>
            <a:off x="7601738" y="4572000"/>
            <a:ext cx="1143298" cy="446221"/>
          </a:xfrm>
          <a:prstGeom prst="rect">
            <a:avLst/>
          </a:prstGeom>
        </p:spPr>
      </p:pic>
    </p:spTree>
    <p:extLst>
      <p:ext uri="{BB962C8B-B14F-4D97-AF65-F5344CB8AC3E}">
        <p14:creationId xmlns:p14="http://schemas.microsoft.com/office/powerpoint/2010/main" val="113455738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gs Header">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3"/>
            <a:ext cx="8229600" cy="3200398"/>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F74AFC62-2A30-7E75-E13A-11C33C3FC7E0}"/>
              </a:ext>
            </a:extLst>
          </p:cNvPr>
          <p:cNvSpPr>
            <a:spLocks noGrp="1" noRot="1" noMove="1" noResize="1" noEditPoints="1" noAdjustHandles="1" noChangeArrowheads="1" noChangeShapeType="1"/>
          </p:cNvSpPr>
          <p:nvPr/>
        </p:nvSpPr>
        <p:spPr>
          <a:xfrm>
            <a:off x="0" y="0"/>
            <a:ext cx="9144000" cy="1057275"/>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pic>
        <p:nvPicPr>
          <p:cNvPr id="11" name="Picture 10">
            <a:extLst>
              <a:ext uri="{FF2B5EF4-FFF2-40B4-BE49-F238E27FC236}">
                <a16:creationId xmlns:a16="http://schemas.microsoft.com/office/drawing/2014/main" id="{881E358F-7D90-BE60-B83E-963560908C89}"/>
              </a:ext>
            </a:extLst>
          </p:cNvPr>
          <p:cNvPicPr>
            <a:picLocks noGrp="1" noRot="1" noChangeAspect="1" noMove="1" noResize="1" noEditPoints="1" noAdjustHandles="1" noChangeArrowheads="1" noChangeShapeType="1" noCrop="1"/>
          </p:cNvPicPr>
          <p:nvPr/>
        </p:nvPicPr>
        <p:blipFill>
          <a:blip r:embed="rId2"/>
          <a:stretch>
            <a:fillRect/>
          </a:stretch>
        </p:blipFill>
        <p:spPr>
          <a:xfrm>
            <a:off x="3600195" y="-285750"/>
            <a:ext cx="1600619" cy="1600202"/>
          </a:xfrm>
          <a:prstGeom prst="rect">
            <a:avLst/>
          </a:prstGeom>
        </p:spPr>
      </p:pic>
    </p:spTree>
    <p:extLst>
      <p:ext uri="{BB962C8B-B14F-4D97-AF65-F5344CB8AC3E}">
        <p14:creationId xmlns:p14="http://schemas.microsoft.com/office/powerpoint/2010/main" val="31845896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s with Cogs">
    <p:spTree>
      <p:nvGrpSpPr>
        <p:cNvPr id="1" name=""/>
        <p:cNvGrpSpPr/>
        <p:nvPr/>
      </p:nvGrpSpPr>
      <p:grpSpPr>
        <a:xfrm>
          <a:off x="0" y="0"/>
          <a:ext cx="0" cy="0"/>
          <a:chOff x="0" y="0"/>
          <a:chExt cx="0" cy="0"/>
        </a:xfrm>
      </p:grpSpPr>
      <p:sp>
        <p:nvSpPr>
          <p:cNvPr id="2" name="Title 1"/>
          <p:cNvSpPr>
            <a:spLocks noGrp="1"/>
          </p:cNvSpPr>
          <p:nvPr>
            <p:ph type="title"/>
          </p:nvPr>
        </p:nvSpPr>
        <p:spPr>
          <a:xfrm>
            <a:off x="482732" y="1033827"/>
            <a:ext cx="8229600" cy="772349"/>
          </a:xfrm>
        </p:spPr>
        <p:txBody>
          <a:bodyPr/>
          <a:lstStyle>
            <a:lvl1pPr>
              <a:defRPr>
                <a:solidFill>
                  <a:srgbClr val="485B7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82731" y="1943100"/>
            <a:ext cx="4038600" cy="2686048"/>
          </a:xfrm>
        </p:spPr>
        <p:txBody>
          <a:bodyPr/>
          <a:lstStyle>
            <a:lvl1pPr>
              <a:defRPr sz="2100">
                <a:solidFill>
                  <a:srgbClr val="485B71"/>
                </a:solidFill>
              </a:defRPr>
            </a:lvl1pPr>
            <a:lvl2pPr>
              <a:defRPr sz="1800">
                <a:solidFill>
                  <a:srgbClr val="485B71"/>
                </a:solidFill>
              </a:defRPr>
            </a:lvl2pPr>
            <a:lvl3pPr>
              <a:defRPr sz="1500">
                <a:solidFill>
                  <a:srgbClr val="485B71"/>
                </a:solidFill>
              </a:defRPr>
            </a:lvl3pPr>
            <a:lvl4pPr>
              <a:defRPr sz="1350">
                <a:solidFill>
                  <a:srgbClr val="485B71"/>
                </a:solidFill>
              </a:defRPr>
            </a:lvl4pPr>
            <a:lvl5pPr>
              <a:defRPr sz="1350">
                <a:solidFill>
                  <a:srgbClr val="485B7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73731" y="1943100"/>
            <a:ext cx="4038600" cy="2686048"/>
          </a:xfrm>
        </p:spPr>
        <p:txBody>
          <a:bodyPr/>
          <a:lstStyle>
            <a:lvl1pPr>
              <a:defRPr sz="2100">
                <a:solidFill>
                  <a:srgbClr val="485B71"/>
                </a:solidFill>
              </a:defRPr>
            </a:lvl1pPr>
            <a:lvl2pPr>
              <a:defRPr sz="1800">
                <a:solidFill>
                  <a:srgbClr val="485B71"/>
                </a:solidFill>
              </a:defRPr>
            </a:lvl2pPr>
            <a:lvl3pPr>
              <a:defRPr sz="1500">
                <a:solidFill>
                  <a:srgbClr val="485B71"/>
                </a:solidFill>
              </a:defRPr>
            </a:lvl3pPr>
            <a:lvl4pPr>
              <a:defRPr sz="1350">
                <a:solidFill>
                  <a:srgbClr val="485B71"/>
                </a:solidFill>
              </a:defRPr>
            </a:lvl4pPr>
            <a:lvl5pPr>
              <a:defRPr sz="1350">
                <a:solidFill>
                  <a:srgbClr val="485B7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4394A76F-F748-2BFA-9BA1-D54323A52863}"/>
              </a:ext>
            </a:extLst>
          </p:cNvPr>
          <p:cNvSpPr>
            <a:spLocks noGrp="1" noRot="1" noMove="1" noResize="1" noEditPoints="1" noAdjustHandles="1" noChangeArrowheads="1" noChangeShapeType="1"/>
          </p:cNvSpPr>
          <p:nvPr/>
        </p:nvSpPr>
        <p:spPr>
          <a:xfrm>
            <a:off x="0" y="0"/>
            <a:ext cx="9144000" cy="1057275"/>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pic>
        <p:nvPicPr>
          <p:cNvPr id="7" name="Picture 6">
            <a:extLst>
              <a:ext uri="{FF2B5EF4-FFF2-40B4-BE49-F238E27FC236}">
                <a16:creationId xmlns:a16="http://schemas.microsoft.com/office/drawing/2014/main" id="{0B918917-6B0A-D2E5-825D-969FED6231F1}"/>
              </a:ext>
            </a:extLst>
          </p:cNvPr>
          <p:cNvPicPr>
            <a:picLocks noGrp="1" noRot="1" noChangeAspect="1" noMove="1" noResize="1" noEditPoints="1" noAdjustHandles="1" noChangeArrowheads="1" noChangeShapeType="1" noCrop="1"/>
          </p:cNvPicPr>
          <p:nvPr/>
        </p:nvPicPr>
        <p:blipFill>
          <a:blip r:embed="rId2"/>
          <a:stretch>
            <a:fillRect/>
          </a:stretch>
        </p:blipFill>
        <p:spPr>
          <a:xfrm>
            <a:off x="3600195" y="-285750"/>
            <a:ext cx="1600619" cy="1600202"/>
          </a:xfrm>
          <a:prstGeom prst="rect">
            <a:avLst/>
          </a:prstGeom>
        </p:spPr>
      </p:pic>
    </p:spTree>
    <p:extLst>
      <p:ext uri="{BB962C8B-B14F-4D97-AF65-F5344CB8AC3E}">
        <p14:creationId xmlns:p14="http://schemas.microsoft.com/office/powerpoint/2010/main" val="360502728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with Cog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09F1EB-B629-3129-C513-A22E12C645B1}"/>
              </a:ext>
            </a:extLst>
          </p:cNvPr>
          <p:cNvSpPr>
            <a:spLocks noGrp="1" noRot="1" noMove="1" noResize="1" noEditPoints="1" noAdjustHandles="1" noChangeArrowheads="1" noChangeShapeType="1"/>
          </p:cNvSpPr>
          <p:nvPr/>
        </p:nvSpPr>
        <p:spPr>
          <a:xfrm>
            <a:off x="0" y="0"/>
            <a:ext cx="9144000" cy="1057275"/>
          </a:xfrm>
          <a:prstGeom prst="rect">
            <a:avLst/>
          </a:prstGeom>
          <a:gradFill flip="none" rotWithShape="1">
            <a:gsLst>
              <a:gs pos="0">
                <a:srgbClr val="FFFFFF"/>
              </a:gs>
              <a:gs pos="35000">
                <a:srgbClr val="EEC665"/>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n>
                <a:noFill/>
              </a:ln>
            </a:endParaRPr>
          </a:p>
        </p:txBody>
      </p:sp>
      <p:pic>
        <p:nvPicPr>
          <p:cNvPr id="4" name="Picture 3">
            <a:extLst>
              <a:ext uri="{FF2B5EF4-FFF2-40B4-BE49-F238E27FC236}">
                <a16:creationId xmlns:a16="http://schemas.microsoft.com/office/drawing/2014/main" id="{F59F2B88-289C-46DA-33A1-91E3A5B9E660}"/>
              </a:ext>
            </a:extLst>
          </p:cNvPr>
          <p:cNvPicPr>
            <a:picLocks noGrp="1" noRot="1" noChangeAspect="1" noMove="1" noResize="1" noEditPoints="1" noAdjustHandles="1" noChangeArrowheads="1" noChangeShapeType="1" noCrop="1"/>
          </p:cNvPicPr>
          <p:nvPr/>
        </p:nvPicPr>
        <p:blipFill>
          <a:blip r:embed="rId2"/>
          <a:stretch>
            <a:fillRect/>
          </a:stretch>
        </p:blipFill>
        <p:spPr>
          <a:xfrm>
            <a:off x="3600195" y="-285750"/>
            <a:ext cx="1600619" cy="1600202"/>
          </a:xfrm>
          <a:prstGeom prst="rect">
            <a:avLst/>
          </a:prstGeom>
        </p:spPr>
      </p:pic>
    </p:spTree>
    <p:extLst>
      <p:ext uri="{BB962C8B-B14F-4D97-AF65-F5344CB8AC3E}">
        <p14:creationId xmlns:p14="http://schemas.microsoft.com/office/powerpoint/2010/main" val="2469138692"/>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 Conference Logo">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2305CA2-6E48-A066-CD95-30B7636B0EDF}"/>
              </a:ext>
            </a:extLst>
          </p:cNvPr>
          <p:cNvSpPr>
            <a:spLocks/>
          </p:cNvSpPr>
          <p:nvPr/>
        </p:nvSpPr>
        <p:spPr>
          <a:xfrm>
            <a:off x="0" y="0"/>
            <a:ext cx="3086904" cy="5143500"/>
          </a:xfrm>
          <a:prstGeom prst="rect">
            <a:avLst/>
          </a:prstGeom>
          <a:gradFill flip="none" rotWithShape="1">
            <a:gsLst>
              <a:gs pos="70000">
                <a:srgbClr val="FFFFFF"/>
              </a:gs>
              <a:gs pos="25000">
                <a:srgbClr val="FFFFFF"/>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ln>
                <a:noFill/>
              </a:ln>
            </a:endParaRPr>
          </a:p>
        </p:txBody>
      </p:sp>
      <p:sp>
        <p:nvSpPr>
          <p:cNvPr id="2" name="Title 1"/>
          <p:cNvSpPr>
            <a:spLocks noGrp="1"/>
          </p:cNvSpPr>
          <p:nvPr>
            <p:ph type="title"/>
          </p:nvPr>
        </p:nvSpPr>
        <p:spPr>
          <a:xfrm>
            <a:off x="3200042" y="205979"/>
            <a:ext cx="5486758" cy="857250"/>
          </a:xfrm>
        </p:spPr>
        <p:txBody>
          <a:bodyPr/>
          <a:lstStyle>
            <a:lvl1pPr>
              <a:defRPr>
                <a:solidFill>
                  <a:srgbClr val="485B71"/>
                </a:solidFill>
              </a:defRPr>
            </a:lvl1pPr>
          </a:lstStyle>
          <a:p>
            <a:r>
              <a:rPr lang="en-US"/>
              <a:t>Click to edit Master title style</a:t>
            </a:r>
            <a:endParaRPr lang="en-US" dirty="0"/>
          </a:p>
        </p:txBody>
      </p:sp>
      <p:sp>
        <p:nvSpPr>
          <p:cNvPr id="3" name="Content Placeholder 2"/>
          <p:cNvSpPr>
            <a:spLocks noGrp="1"/>
          </p:cNvSpPr>
          <p:nvPr>
            <p:ph idx="1"/>
          </p:nvPr>
        </p:nvSpPr>
        <p:spPr>
          <a:xfrm>
            <a:off x="3200042" y="1200153"/>
            <a:ext cx="5486758" cy="3737369"/>
          </a:xfrm>
        </p:spPr>
        <p:txBody>
          <a:bodyPr/>
          <a:lstStyle>
            <a:lvl1pPr>
              <a:defRPr>
                <a:solidFill>
                  <a:srgbClr val="485B71"/>
                </a:solidFill>
              </a:defRPr>
            </a:lvl1pPr>
            <a:lvl2pPr>
              <a:defRPr>
                <a:solidFill>
                  <a:srgbClr val="485B71"/>
                </a:solidFill>
              </a:defRPr>
            </a:lvl2pPr>
            <a:lvl3pPr>
              <a:defRPr>
                <a:solidFill>
                  <a:srgbClr val="485B71"/>
                </a:solidFill>
              </a:defRPr>
            </a:lvl3pPr>
            <a:lvl4pPr>
              <a:defRPr>
                <a:solidFill>
                  <a:srgbClr val="485B71"/>
                </a:solidFill>
              </a:defRPr>
            </a:lvl4pPr>
            <a:lvl5pPr>
              <a:defRPr>
                <a:solidFill>
                  <a:srgbClr val="485B7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descr="A blue oval with black text&#10;&#10;AI-generated content may be incorrect.">
            <a:extLst>
              <a:ext uri="{FF2B5EF4-FFF2-40B4-BE49-F238E27FC236}">
                <a16:creationId xmlns:a16="http://schemas.microsoft.com/office/drawing/2014/main" id="{1BD2F0FD-1BC2-F115-26C7-1A5C0E3DB64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26482" y="211994"/>
            <a:ext cx="627724" cy="240304"/>
          </a:xfrm>
          <a:prstGeom prst="rect">
            <a:avLst/>
          </a:prstGeom>
        </p:spPr>
      </p:pic>
      <p:pic>
        <p:nvPicPr>
          <p:cNvPr id="8" name="Picture 7">
            <a:extLst>
              <a:ext uri="{FF2B5EF4-FFF2-40B4-BE49-F238E27FC236}">
                <a16:creationId xmlns:a16="http://schemas.microsoft.com/office/drawing/2014/main" id="{5BCEA8EB-A320-94AC-3C03-66C32493F34D}"/>
              </a:ext>
            </a:extLst>
          </p:cNvPr>
          <p:cNvPicPr>
            <a:picLocks noChangeAspect="1"/>
          </p:cNvPicPr>
          <p:nvPr/>
        </p:nvPicPr>
        <p:blipFill>
          <a:blip r:embed="rId3"/>
          <a:stretch>
            <a:fillRect/>
          </a:stretch>
        </p:blipFill>
        <p:spPr>
          <a:xfrm>
            <a:off x="111154" y="971352"/>
            <a:ext cx="2858443" cy="2857699"/>
          </a:xfrm>
          <a:prstGeom prst="rect">
            <a:avLst/>
          </a:prstGeom>
        </p:spPr>
      </p:pic>
      <p:cxnSp>
        <p:nvCxnSpPr>
          <p:cNvPr id="6" name="Straight Connector 5">
            <a:extLst>
              <a:ext uri="{FF2B5EF4-FFF2-40B4-BE49-F238E27FC236}">
                <a16:creationId xmlns:a16="http://schemas.microsoft.com/office/drawing/2014/main" id="{1B137BD0-F793-4BE7-B74F-D3614F3A22EA}"/>
              </a:ext>
            </a:extLst>
          </p:cNvPr>
          <p:cNvCxnSpPr/>
          <p:nvPr/>
        </p:nvCxnSpPr>
        <p:spPr>
          <a:xfrm>
            <a:off x="3085713" y="0"/>
            <a:ext cx="0" cy="514350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462723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solidFill>
                  <a:srgbClr val="485B71"/>
                </a:solidFill>
              </a:defRPr>
            </a:lvl1pPr>
          </a:lstStyle>
          <a:p>
            <a:r>
              <a:rPr lang="en-US"/>
              <a:t>Click to edit Master title style</a:t>
            </a:r>
            <a:endParaRPr lang="en-US" dirty="0"/>
          </a:p>
        </p:txBody>
      </p:sp>
      <p:sp>
        <p:nvSpPr>
          <p:cNvPr id="3" name="Content Placeholder 2"/>
          <p:cNvSpPr>
            <a:spLocks noGrp="1"/>
          </p:cNvSpPr>
          <p:nvPr>
            <p:ph sz="half" idx="1"/>
          </p:nvPr>
        </p:nvSpPr>
        <p:spPr>
          <a:xfrm>
            <a:off x="457200" y="1200153"/>
            <a:ext cx="4038600" cy="3200398"/>
          </a:xfrm>
        </p:spPr>
        <p:txBody>
          <a:bodyPr/>
          <a:lstStyle>
            <a:lvl1pPr>
              <a:defRPr sz="2100">
                <a:solidFill>
                  <a:srgbClr val="485B71"/>
                </a:solidFill>
              </a:defRPr>
            </a:lvl1pPr>
            <a:lvl2pPr>
              <a:defRPr sz="1800">
                <a:solidFill>
                  <a:srgbClr val="485B71"/>
                </a:solidFill>
              </a:defRPr>
            </a:lvl2pPr>
            <a:lvl3pPr>
              <a:defRPr sz="1500">
                <a:solidFill>
                  <a:srgbClr val="485B71"/>
                </a:solidFill>
              </a:defRPr>
            </a:lvl3pPr>
            <a:lvl4pPr>
              <a:defRPr sz="1350">
                <a:solidFill>
                  <a:srgbClr val="485B71"/>
                </a:solidFill>
              </a:defRPr>
            </a:lvl4pPr>
            <a:lvl5pPr>
              <a:defRPr sz="1350">
                <a:solidFill>
                  <a:srgbClr val="485B7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00153"/>
            <a:ext cx="4038600" cy="3200398"/>
          </a:xfrm>
        </p:spPr>
        <p:txBody>
          <a:bodyPr/>
          <a:lstStyle>
            <a:lvl1pPr>
              <a:defRPr sz="2100">
                <a:solidFill>
                  <a:srgbClr val="485B71"/>
                </a:solidFill>
              </a:defRPr>
            </a:lvl1pPr>
            <a:lvl2pPr>
              <a:defRPr sz="1800">
                <a:solidFill>
                  <a:srgbClr val="485B71"/>
                </a:solidFill>
              </a:defRPr>
            </a:lvl2pPr>
            <a:lvl3pPr>
              <a:defRPr sz="1500">
                <a:solidFill>
                  <a:srgbClr val="485B71"/>
                </a:solidFill>
              </a:defRPr>
            </a:lvl3pPr>
            <a:lvl4pPr>
              <a:defRPr sz="1350">
                <a:solidFill>
                  <a:srgbClr val="485B71"/>
                </a:solidFill>
              </a:defRPr>
            </a:lvl4pPr>
            <a:lvl5pPr>
              <a:defRPr sz="1350">
                <a:solidFill>
                  <a:srgbClr val="485B7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9C8EBDD9-3E65-DC15-61BB-6E71CCEA49DE}"/>
              </a:ext>
            </a:extLst>
          </p:cNvPr>
          <p:cNvPicPr>
            <a:picLocks noGrp="1" noRot="1" noChangeAspect="1" noMove="1" noResize="1" noEditPoints="1" noAdjustHandles="1" noChangeArrowheads="1" noChangeShapeType="1" noCrop="1"/>
          </p:cNvPicPr>
          <p:nvPr/>
        </p:nvPicPr>
        <p:blipFill>
          <a:blip r:embed="rId2"/>
          <a:stretch>
            <a:fillRect/>
          </a:stretch>
        </p:blipFill>
        <p:spPr>
          <a:xfrm>
            <a:off x="7601738" y="4572000"/>
            <a:ext cx="1143298" cy="446221"/>
          </a:xfrm>
          <a:prstGeom prst="rect">
            <a:avLst/>
          </a:prstGeom>
        </p:spPr>
      </p:pic>
    </p:spTree>
    <p:extLst>
      <p:ext uri="{BB962C8B-B14F-4D97-AF65-F5344CB8AC3E}">
        <p14:creationId xmlns:p14="http://schemas.microsoft.com/office/powerpoint/2010/main" val="10595997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200153"/>
            <a:ext cx="8229600" cy="325754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082184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Lst>
  <p:hf sldNum="0" hdr="0" ftr="0" dt="0"/>
  <p:txStyles>
    <p:titleStyle>
      <a:lvl1pPr algn="ctr" defTabSz="685800" rtl="0" eaLnBrk="1" latinLnBrk="0" hangingPunct="1">
        <a:spcBef>
          <a:spcPct val="0"/>
        </a:spcBef>
        <a:buNone/>
        <a:defRPr sz="3300" kern="1200">
          <a:solidFill>
            <a:srgbClr val="485B7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rgbClr val="485B7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rgbClr val="485B7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rgbClr val="485B7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rgbClr val="485B7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rgbClr val="485B7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s://givebutter.com/kairosprisonministry" TargetMode="External"/><Relationship Id="rId4" Type="http://schemas.openxmlformats.org/officeDocument/2006/relationships/hyperlink" Target="http://www.kpmi.org/"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player.vimeo.com/video/330150113?autoplay=1" TargetMode="External"/><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Shape 1">
            <a:extLst>
              <a:ext uri="{FF2B5EF4-FFF2-40B4-BE49-F238E27FC236}">
                <a16:creationId xmlns:a16="http://schemas.microsoft.com/office/drawing/2014/main" id="{38F327EE-DC80-C1D1-0B9C-CE46DBC3B692}"/>
              </a:ext>
            </a:extLst>
          </p:cNvPr>
          <p:cNvSpPr/>
          <p:nvPr/>
        </p:nvSpPr>
        <p:spPr>
          <a:xfrm>
            <a:off x="3071334" y="0"/>
            <a:ext cx="6072666" cy="5143500"/>
          </a:xfrm>
          <a:prstGeom prst="rect">
            <a:avLst/>
          </a:prstGeom>
          <a:solidFill>
            <a:srgbClr val="1A1206">
              <a:alpha val="78000"/>
            </a:srgbClr>
          </a:solidFill>
          <a:ln/>
        </p:spPr>
        <p:txBody>
          <a:bodyPr/>
          <a:lstStyle/>
          <a:p>
            <a:endParaRPr lang="en-US"/>
          </a:p>
        </p:txBody>
      </p:sp>
      <p:sp>
        <p:nvSpPr>
          <p:cNvPr id="4" name="Text 2"/>
          <p:cNvSpPr/>
          <p:nvPr/>
        </p:nvSpPr>
        <p:spPr>
          <a:xfrm>
            <a:off x="640080" y="566928"/>
            <a:ext cx="5486400" cy="320040"/>
          </a:xfrm>
          <a:prstGeom prst="rect">
            <a:avLst/>
          </a:prstGeom>
          <a:noFill/>
          <a:ln/>
        </p:spPr>
        <p:txBody>
          <a:bodyPr wrap="square" lIns="0" tIns="0" rIns="0" bIns="0" rtlCol="0" anchor="ctr"/>
          <a:lstStyle/>
          <a:p>
            <a:pPr marL="0" indent="0">
              <a:buNone/>
            </a:pPr>
            <a:r>
              <a:rPr lang="en-US" sz="1300" b="1" kern="0" spc="500" dirty="0">
                <a:solidFill>
                  <a:srgbClr val="F2C879"/>
                </a:solidFill>
                <a:latin typeface="Calibri" pitchFamily="34" charset="0"/>
                <a:ea typeface="Calibri" pitchFamily="34" charset="-122"/>
                <a:cs typeface="Calibri" pitchFamily="34" charset="-120"/>
              </a:rPr>
              <a:t>DEVOTIONAL</a:t>
            </a:r>
            <a:endParaRPr lang="en-US" sz="1300" dirty="0"/>
          </a:p>
        </p:txBody>
      </p:sp>
      <p:sp>
        <p:nvSpPr>
          <p:cNvPr id="5" name="Text 3"/>
          <p:cNvSpPr/>
          <p:nvPr/>
        </p:nvSpPr>
        <p:spPr>
          <a:xfrm>
            <a:off x="621792" y="2331720"/>
            <a:ext cx="8138160" cy="1554480"/>
          </a:xfrm>
          <a:prstGeom prst="rect">
            <a:avLst/>
          </a:prstGeom>
          <a:noFill/>
          <a:ln/>
          <a:effectLst>
            <a:outerShdw blurRad="101600" dist="38100" dir="5400000" algn="bl" rotWithShape="0">
              <a:srgbClr val="000000">
                <a:alpha val="40000"/>
              </a:srgbClr>
            </a:outerShdw>
          </a:effectLst>
        </p:spPr>
        <p:txBody>
          <a:bodyPr wrap="square" lIns="0" tIns="0" rIns="0" bIns="0" rtlCol="0" anchor="ctr"/>
          <a:lstStyle/>
          <a:p>
            <a:pPr marL="0" indent="0">
              <a:lnSpc>
                <a:spcPts val="4400"/>
              </a:lnSpc>
              <a:buNone/>
            </a:pPr>
            <a:endParaRPr lang="en-US" sz="4100" dirty="0"/>
          </a:p>
        </p:txBody>
      </p:sp>
      <p:sp>
        <p:nvSpPr>
          <p:cNvPr id="6" name="Text 4"/>
          <p:cNvSpPr/>
          <p:nvPr/>
        </p:nvSpPr>
        <p:spPr>
          <a:xfrm>
            <a:off x="280008" y="4005072"/>
            <a:ext cx="3036333" cy="365760"/>
          </a:xfrm>
          <a:prstGeom prst="rect">
            <a:avLst/>
          </a:prstGeom>
          <a:noFill/>
          <a:ln/>
        </p:spPr>
        <p:txBody>
          <a:bodyPr wrap="square" lIns="0" tIns="0" rIns="0" bIns="0" rtlCol="0" anchor="ctr"/>
          <a:lstStyle/>
          <a:p>
            <a:r>
              <a:rPr lang="en-US" b="1" i="1" dirty="0">
                <a:latin typeface="Georgia" pitchFamily="34" charset="0"/>
                <a:ea typeface="Georgia" pitchFamily="34" charset="-122"/>
                <a:cs typeface="Georgia" pitchFamily="34" charset="-120"/>
              </a:rPr>
              <a:t>Theme: The Journey</a:t>
            </a:r>
            <a:endParaRPr lang="en-US" dirty="0"/>
          </a:p>
        </p:txBody>
      </p:sp>
      <p:sp>
        <p:nvSpPr>
          <p:cNvPr id="7" name="Text 5"/>
          <p:cNvSpPr/>
          <p:nvPr/>
        </p:nvSpPr>
        <p:spPr>
          <a:xfrm>
            <a:off x="640080" y="4370832"/>
            <a:ext cx="8229600" cy="365760"/>
          </a:xfrm>
          <a:prstGeom prst="rect">
            <a:avLst/>
          </a:prstGeom>
          <a:noFill/>
          <a:ln/>
        </p:spPr>
        <p:txBody>
          <a:bodyPr wrap="square" lIns="0" tIns="0" rIns="0" bIns="0" rtlCol="0" anchor="ctr"/>
          <a:lstStyle/>
          <a:p>
            <a:pPr marL="0" indent="0">
              <a:buNone/>
            </a:pPr>
            <a:endParaRPr lang="en-US" sz="1450" dirty="0"/>
          </a:p>
        </p:txBody>
      </p:sp>
      <p:sp>
        <p:nvSpPr>
          <p:cNvPr id="13" name="Subtitle 12">
            <a:extLst>
              <a:ext uri="{FF2B5EF4-FFF2-40B4-BE49-F238E27FC236}">
                <a16:creationId xmlns:a16="http://schemas.microsoft.com/office/drawing/2014/main" id="{4588223C-6305-9589-4006-01D40E9EE0C8}"/>
              </a:ext>
            </a:extLst>
          </p:cNvPr>
          <p:cNvSpPr>
            <a:spLocks noGrp="1"/>
          </p:cNvSpPr>
          <p:nvPr>
            <p:ph type="subTitle" idx="1"/>
          </p:nvPr>
        </p:nvSpPr>
        <p:spPr>
          <a:xfrm>
            <a:off x="212806" y="4561843"/>
            <a:ext cx="8446825" cy="466214"/>
          </a:xfrm>
        </p:spPr>
        <p:txBody>
          <a:bodyPr>
            <a:normAutofit/>
          </a:bodyPr>
          <a:lstStyle/>
          <a:p>
            <a:r>
              <a:rPr lang="en-US" sz="1800" b="1" kern="0" spc="100" dirty="0">
                <a:solidFill>
                  <a:schemeClr val="bg1"/>
                </a:solidFill>
                <a:latin typeface="Calibri" pitchFamily="34" charset="0"/>
                <a:ea typeface="Calibri" pitchFamily="34" charset="-122"/>
                <a:cs typeface="Calibri" pitchFamily="34" charset="-120"/>
              </a:rPr>
              <a:t>Where We've Been   •   Where We Are   •   Where We're Going</a:t>
            </a:r>
            <a:endParaRPr lang="en-US" sz="1800" dirty="0">
              <a:solidFill>
                <a:schemeClr val="bg1"/>
              </a:solidFill>
            </a:endParaRPr>
          </a:p>
          <a:p>
            <a:endParaRPr lang="en-US" sz="1800" dirty="0">
              <a:solidFill>
                <a:schemeClr val="bg1"/>
              </a:solidFill>
            </a:endParaRPr>
          </a:p>
        </p:txBody>
      </p:sp>
      <p:sp>
        <p:nvSpPr>
          <p:cNvPr id="12" name="Title 11">
            <a:extLst>
              <a:ext uri="{FF2B5EF4-FFF2-40B4-BE49-F238E27FC236}">
                <a16:creationId xmlns:a16="http://schemas.microsoft.com/office/drawing/2014/main" id="{12756B93-8D96-55DC-043F-6ED88FD79CD4}"/>
              </a:ext>
            </a:extLst>
          </p:cNvPr>
          <p:cNvSpPr>
            <a:spLocks noGrp="1"/>
          </p:cNvSpPr>
          <p:nvPr>
            <p:ph type="ctrTitle"/>
          </p:nvPr>
        </p:nvSpPr>
        <p:spPr>
          <a:xfrm>
            <a:off x="3397980" y="531025"/>
            <a:ext cx="5124228" cy="3474047"/>
          </a:xfrm>
        </p:spPr>
        <p:txBody>
          <a:bodyPr>
            <a:normAutofit/>
          </a:bodyPr>
          <a:lstStyle/>
          <a:p>
            <a:pPr marL="0" indent="0">
              <a:lnSpc>
                <a:spcPts val="4400"/>
              </a:lnSpc>
            </a:pPr>
            <a:r>
              <a:rPr lang="en-US" sz="3600" b="1" dirty="0">
                <a:solidFill>
                  <a:schemeClr val="bg1"/>
                </a:solidFill>
                <a:latin typeface="Georgia" pitchFamily="34" charset="0"/>
                <a:ea typeface="Georgia" pitchFamily="34" charset="-122"/>
                <a:cs typeface="Georgia" pitchFamily="34" charset="-120"/>
              </a:rPr>
              <a:t>Fundraising: Honoring the Past,</a:t>
            </a:r>
            <a:br>
              <a:rPr lang="en-US" sz="3600" dirty="0">
                <a:solidFill>
                  <a:schemeClr val="bg1"/>
                </a:solidFill>
              </a:rPr>
            </a:br>
            <a:r>
              <a:rPr lang="en-US" sz="3600" b="1" dirty="0">
                <a:solidFill>
                  <a:schemeClr val="bg1"/>
                </a:solidFill>
                <a:latin typeface="Georgia" pitchFamily="34" charset="0"/>
                <a:ea typeface="Georgia" pitchFamily="34" charset="-122"/>
                <a:cs typeface="Georgia" pitchFamily="34" charset="-120"/>
              </a:rPr>
              <a:t>Funding the Future</a:t>
            </a: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NAVIGATION SYSTEM</a:t>
            </a:r>
            <a:endParaRPr lang="en-US" sz="1250" dirty="0"/>
          </a:p>
        </p:txBody>
      </p:sp>
      <p:sp>
        <p:nvSpPr>
          <p:cNvPr id="4" name="Text 2"/>
          <p:cNvSpPr/>
          <p:nvPr/>
        </p:nvSpPr>
        <p:spPr>
          <a:xfrm>
            <a:off x="548640" y="1242599"/>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The Donor Cycle</a:t>
            </a:r>
            <a:endParaRPr lang="en-US" sz="3200" dirty="0"/>
          </a:p>
        </p:txBody>
      </p:sp>
      <p:sp>
        <p:nvSpPr>
          <p:cNvPr id="5" name="Shape 3"/>
          <p:cNvSpPr/>
          <p:nvPr/>
        </p:nvSpPr>
        <p:spPr>
          <a:xfrm>
            <a:off x="1452015" y="2401284"/>
            <a:ext cx="6217920" cy="0"/>
          </a:xfrm>
          <a:prstGeom prst="line">
            <a:avLst/>
          </a:prstGeom>
          <a:noFill/>
          <a:ln w="25400">
            <a:solidFill>
              <a:srgbClr val="0F5E5A"/>
            </a:solidFill>
            <a:prstDash val="solid"/>
          </a:ln>
        </p:spPr>
        <p:txBody>
          <a:bodyPr/>
          <a:lstStyle/>
          <a:p>
            <a:endParaRPr lang="en-US"/>
          </a:p>
        </p:txBody>
      </p:sp>
      <p:sp>
        <p:nvSpPr>
          <p:cNvPr id="6" name="Shape 4"/>
          <p:cNvSpPr/>
          <p:nvPr/>
        </p:nvSpPr>
        <p:spPr>
          <a:xfrm>
            <a:off x="777240" y="1920240"/>
            <a:ext cx="1005840" cy="1005840"/>
          </a:xfrm>
          <a:prstGeom prst="ellipse">
            <a:avLst/>
          </a:prstGeom>
          <a:solidFill>
            <a:srgbClr val="D98A2B"/>
          </a:solidFill>
          <a:ln w="38100">
            <a:solidFill>
              <a:srgbClr val="F5EEDF"/>
            </a:solidFill>
            <a:prstDash val="solid"/>
          </a:ln>
          <a:effectLst>
            <a:outerShdw blurRad="88900" dist="38100" dir="5400000" algn="bl" rotWithShape="0">
              <a:srgbClr val="6B5B3E">
                <a:alpha val="22000"/>
              </a:srgbClr>
            </a:outerShdw>
          </a:effectLst>
        </p:spPr>
        <p:txBody>
          <a:bodyPr/>
          <a:lstStyle/>
          <a:p>
            <a:endParaRPr lang="en-US"/>
          </a:p>
        </p:txBody>
      </p:sp>
      <p:sp>
        <p:nvSpPr>
          <p:cNvPr id="7" name="Text 5"/>
          <p:cNvSpPr/>
          <p:nvPr/>
        </p:nvSpPr>
        <p:spPr>
          <a:xfrm>
            <a:off x="777240" y="1920240"/>
            <a:ext cx="1005840" cy="10058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1</a:t>
            </a:r>
            <a:endParaRPr lang="en-US" sz="3000" dirty="0"/>
          </a:p>
        </p:txBody>
      </p:sp>
      <p:sp>
        <p:nvSpPr>
          <p:cNvPr id="8" name="Text 6"/>
          <p:cNvSpPr/>
          <p:nvPr/>
        </p:nvSpPr>
        <p:spPr>
          <a:xfrm>
            <a:off x="457200" y="3035808"/>
            <a:ext cx="1645920" cy="640080"/>
          </a:xfrm>
          <a:prstGeom prst="rect">
            <a:avLst/>
          </a:prstGeom>
          <a:noFill/>
          <a:ln/>
        </p:spPr>
        <p:txBody>
          <a:bodyPr wrap="square" lIns="0" tIns="0" rIns="0" bIns="0" rtlCol="0" anchor="ctr"/>
          <a:lstStyle/>
          <a:p>
            <a:pPr marL="0" indent="0" algn="ctr">
              <a:lnSpc>
                <a:spcPts val="1500"/>
              </a:lnSpc>
              <a:buNone/>
            </a:pPr>
            <a:r>
              <a:rPr lang="en-US" sz="1300" b="1" dirty="0">
                <a:solidFill>
                  <a:srgbClr val="2C2A24"/>
                </a:solidFill>
                <a:latin typeface="Georgia" pitchFamily="34" charset="0"/>
                <a:ea typeface="Georgia" pitchFamily="34" charset="-122"/>
                <a:cs typeface="Georgia" pitchFamily="34" charset="-120"/>
              </a:rPr>
              <a:t>Identification</a:t>
            </a:r>
            <a:endParaRPr lang="en-US" sz="1300" dirty="0"/>
          </a:p>
        </p:txBody>
      </p:sp>
      <p:sp>
        <p:nvSpPr>
          <p:cNvPr id="9" name="Shape 7"/>
          <p:cNvSpPr/>
          <p:nvPr/>
        </p:nvSpPr>
        <p:spPr>
          <a:xfrm>
            <a:off x="2514600" y="1920240"/>
            <a:ext cx="1005840" cy="1005840"/>
          </a:xfrm>
          <a:prstGeom prst="ellipse">
            <a:avLst/>
          </a:prstGeom>
          <a:solidFill>
            <a:srgbClr val="D98A2B"/>
          </a:solidFill>
          <a:ln w="38100">
            <a:solidFill>
              <a:srgbClr val="F5EEDF"/>
            </a:solidFill>
            <a:prstDash val="solid"/>
          </a:ln>
          <a:effectLst>
            <a:outerShdw blurRad="88900" dist="38100" dir="5400000" algn="bl" rotWithShape="0">
              <a:srgbClr val="6B5B3E">
                <a:alpha val="22000"/>
              </a:srgbClr>
            </a:outerShdw>
          </a:effectLst>
        </p:spPr>
        <p:txBody>
          <a:bodyPr/>
          <a:lstStyle/>
          <a:p>
            <a:endParaRPr lang="en-US"/>
          </a:p>
        </p:txBody>
      </p:sp>
      <p:sp>
        <p:nvSpPr>
          <p:cNvPr id="10" name="Text 8"/>
          <p:cNvSpPr/>
          <p:nvPr/>
        </p:nvSpPr>
        <p:spPr>
          <a:xfrm>
            <a:off x="2514600" y="1920240"/>
            <a:ext cx="1005840" cy="10058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2</a:t>
            </a:r>
            <a:endParaRPr lang="en-US" sz="3000" dirty="0"/>
          </a:p>
        </p:txBody>
      </p:sp>
      <p:sp>
        <p:nvSpPr>
          <p:cNvPr id="11" name="Text 9"/>
          <p:cNvSpPr/>
          <p:nvPr/>
        </p:nvSpPr>
        <p:spPr>
          <a:xfrm>
            <a:off x="2194560" y="3035808"/>
            <a:ext cx="1645920" cy="640080"/>
          </a:xfrm>
          <a:prstGeom prst="rect">
            <a:avLst/>
          </a:prstGeom>
          <a:noFill/>
          <a:ln/>
        </p:spPr>
        <p:txBody>
          <a:bodyPr wrap="square" lIns="0" tIns="0" rIns="0" bIns="0" rtlCol="0" anchor="ctr"/>
          <a:lstStyle/>
          <a:p>
            <a:pPr marL="0" indent="0" algn="ctr">
              <a:lnSpc>
                <a:spcPts val="1500"/>
              </a:lnSpc>
              <a:buNone/>
            </a:pPr>
            <a:r>
              <a:rPr lang="en-US" sz="1300" b="1" dirty="0">
                <a:solidFill>
                  <a:srgbClr val="2C2A24"/>
                </a:solidFill>
                <a:latin typeface="Georgia" pitchFamily="34" charset="0"/>
                <a:ea typeface="Georgia" pitchFamily="34" charset="-122"/>
                <a:cs typeface="Georgia" pitchFamily="34" charset="-120"/>
              </a:rPr>
              <a:t>Qualification</a:t>
            </a:r>
            <a:endParaRPr lang="en-US" sz="1300" dirty="0"/>
          </a:p>
        </p:txBody>
      </p:sp>
      <p:sp>
        <p:nvSpPr>
          <p:cNvPr id="12" name="Shape 10"/>
          <p:cNvSpPr/>
          <p:nvPr/>
        </p:nvSpPr>
        <p:spPr>
          <a:xfrm>
            <a:off x="4251960" y="1920240"/>
            <a:ext cx="1005840" cy="1005840"/>
          </a:xfrm>
          <a:prstGeom prst="ellipse">
            <a:avLst/>
          </a:prstGeom>
          <a:solidFill>
            <a:srgbClr val="D98A2B"/>
          </a:solidFill>
          <a:ln w="38100">
            <a:solidFill>
              <a:srgbClr val="F5EEDF"/>
            </a:solidFill>
            <a:prstDash val="solid"/>
          </a:ln>
          <a:effectLst>
            <a:outerShdw blurRad="88900" dist="38100" dir="5400000" algn="bl" rotWithShape="0">
              <a:srgbClr val="6B5B3E">
                <a:alpha val="22000"/>
              </a:srgbClr>
            </a:outerShdw>
          </a:effectLst>
        </p:spPr>
        <p:txBody>
          <a:bodyPr/>
          <a:lstStyle/>
          <a:p>
            <a:endParaRPr lang="en-US"/>
          </a:p>
        </p:txBody>
      </p:sp>
      <p:sp>
        <p:nvSpPr>
          <p:cNvPr id="13" name="Text 11"/>
          <p:cNvSpPr/>
          <p:nvPr/>
        </p:nvSpPr>
        <p:spPr>
          <a:xfrm>
            <a:off x="4251960" y="1920240"/>
            <a:ext cx="1005840" cy="10058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3</a:t>
            </a:r>
            <a:endParaRPr lang="en-US" sz="3000" dirty="0"/>
          </a:p>
        </p:txBody>
      </p:sp>
      <p:sp>
        <p:nvSpPr>
          <p:cNvPr id="14" name="Text 12"/>
          <p:cNvSpPr/>
          <p:nvPr/>
        </p:nvSpPr>
        <p:spPr>
          <a:xfrm>
            <a:off x="3931920" y="3035808"/>
            <a:ext cx="1645920" cy="640080"/>
          </a:xfrm>
          <a:prstGeom prst="rect">
            <a:avLst/>
          </a:prstGeom>
          <a:noFill/>
          <a:ln/>
        </p:spPr>
        <p:txBody>
          <a:bodyPr wrap="square" lIns="0" tIns="0" rIns="0" bIns="0" rtlCol="0" anchor="ctr"/>
          <a:lstStyle/>
          <a:p>
            <a:pPr marL="0" indent="0" algn="ctr">
              <a:lnSpc>
                <a:spcPts val="1500"/>
              </a:lnSpc>
              <a:buNone/>
            </a:pPr>
            <a:r>
              <a:rPr lang="en-US" sz="1300" b="1" dirty="0">
                <a:solidFill>
                  <a:srgbClr val="2C2A24"/>
                </a:solidFill>
                <a:latin typeface="Georgia" pitchFamily="34" charset="0"/>
                <a:ea typeface="Georgia" pitchFamily="34" charset="-122"/>
                <a:cs typeface="Georgia" pitchFamily="34" charset="-120"/>
              </a:rPr>
              <a:t>Cultivation</a:t>
            </a:r>
            <a:endParaRPr lang="en-US" sz="1300" dirty="0"/>
          </a:p>
        </p:txBody>
      </p:sp>
      <p:sp>
        <p:nvSpPr>
          <p:cNvPr id="15" name="Shape 13"/>
          <p:cNvSpPr/>
          <p:nvPr/>
        </p:nvSpPr>
        <p:spPr>
          <a:xfrm>
            <a:off x="5989320" y="1920240"/>
            <a:ext cx="1005840" cy="1005840"/>
          </a:xfrm>
          <a:prstGeom prst="ellipse">
            <a:avLst/>
          </a:prstGeom>
          <a:solidFill>
            <a:srgbClr val="D98A2B"/>
          </a:solidFill>
          <a:ln w="38100">
            <a:solidFill>
              <a:srgbClr val="F5EEDF"/>
            </a:solidFill>
            <a:prstDash val="solid"/>
          </a:ln>
          <a:effectLst>
            <a:outerShdw blurRad="88900" dist="38100" dir="5400000" algn="bl" rotWithShape="0">
              <a:srgbClr val="6B5B3E">
                <a:alpha val="22000"/>
              </a:srgbClr>
            </a:outerShdw>
          </a:effectLst>
        </p:spPr>
        <p:txBody>
          <a:bodyPr/>
          <a:lstStyle/>
          <a:p>
            <a:endParaRPr lang="en-US"/>
          </a:p>
        </p:txBody>
      </p:sp>
      <p:sp>
        <p:nvSpPr>
          <p:cNvPr id="16" name="Text 14"/>
          <p:cNvSpPr/>
          <p:nvPr/>
        </p:nvSpPr>
        <p:spPr>
          <a:xfrm>
            <a:off x="5989320" y="1920240"/>
            <a:ext cx="1005840" cy="10058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4</a:t>
            </a:r>
            <a:endParaRPr lang="en-US" sz="3000" dirty="0"/>
          </a:p>
        </p:txBody>
      </p:sp>
      <p:sp>
        <p:nvSpPr>
          <p:cNvPr id="17" name="Text 15"/>
          <p:cNvSpPr/>
          <p:nvPr/>
        </p:nvSpPr>
        <p:spPr>
          <a:xfrm>
            <a:off x="5669280" y="3035808"/>
            <a:ext cx="1645920" cy="640080"/>
          </a:xfrm>
          <a:prstGeom prst="rect">
            <a:avLst/>
          </a:prstGeom>
          <a:noFill/>
          <a:ln/>
        </p:spPr>
        <p:txBody>
          <a:bodyPr wrap="square" lIns="0" tIns="0" rIns="0" bIns="0" rtlCol="0" anchor="ctr"/>
          <a:lstStyle/>
          <a:p>
            <a:pPr marL="0" indent="0" algn="ctr">
              <a:lnSpc>
                <a:spcPts val="1500"/>
              </a:lnSpc>
              <a:buNone/>
            </a:pPr>
            <a:r>
              <a:rPr lang="en-US" sz="1300" b="1" dirty="0">
                <a:solidFill>
                  <a:srgbClr val="2C2A24"/>
                </a:solidFill>
                <a:latin typeface="Georgia" pitchFamily="34" charset="0"/>
                <a:ea typeface="Georgia" pitchFamily="34" charset="-122"/>
                <a:cs typeface="Georgia" pitchFamily="34" charset="-120"/>
              </a:rPr>
              <a:t>Solicitation</a:t>
            </a:r>
            <a:endParaRPr lang="en-US" sz="1300" dirty="0"/>
          </a:p>
        </p:txBody>
      </p:sp>
      <p:sp>
        <p:nvSpPr>
          <p:cNvPr id="18" name="Shape 16"/>
          <p:cNvSpPr/>
          <p:nvPr/>
        </p:nvSpPr>
        <p:spPr>
          <a:xfrm>
            <a:off x="7726680" y="1920240"/>
            <a:ext cx="1005840" cy="1005840"/>
          </a:xfrm>
          <a:prstGeom prst="ellipse">
            <a:avLst/>
          </a:prstGeom>
          <a:solidFill>
            <a:srgbClr val="0F5E5A"/>
          </a:solidFill>
          <a:ln w="38100">
            <a:solidFill>
              <a:srgbClr val="F5EEDF"/>
            </a:solidFill>
            <a:prstDash val="solid"/>
          </a:ln>
          <a:effectLst>
            <a:outerShdw blurRad="88900" dist="38100" dir="5400000" algn="bl" rotWithShape="0">
              <a:srgbClr val="6B5B3E">
                <a:alpha val="22000"/>
              </a:srgbClr>
            </a:outerShdw>
          </a:effectLst>
        </p:spPr>
        <p:txBody>
          <a:bodyPr/>
          <a:lstStyle/>
          <a:p>
            <a:endParaRPr lang="en-US"/>
          </a:p>
        </p:txBody>
      </p:sp>
      <p:sp>
        <p:nvSpPr>
          <p:cNvPr id="19" name="Text 17"/>
          <p:cNvSpPr/>
          <p:nvPr/>
        </p:nvSpPr>
        <p:spPr>
          <a:xfrm>
            <a:off x="7726680" y="1920240"/>
            <a:ext cx="1005840" cy="100584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5</a:t>
            </a:r>
            <a:endParaRPr lang="en-US" sz="3000" dirty="0"/>
          </a:p>
        </p:txBody>
      </p:sp>
      <p:sp>
        <p:nvSpPr>
          <p:cNvPr id="20" name="Text 18"/>
          <p:cNvSpPr/>
          <p:nvPr/>
        </p:nvSpPr>
        <p:spPr>
          <a:xfrm>
            <a:off x="7406640" y="3035808"/>
            <a:ext cx="1645920" cy="640080"/>
          </a:xfrm>
          <a:prstGeom prst="rect">
            <a:avLst/>
          </a:prstGeom>
          <a:noFill/>
          <a:ln/>
        </p:spPr>
        <p:txBody>
          <a:bodyPr wrap="square" lIns="0" tIns="0" rIns="0" bIns="0" rtlCol="0" anchor="ctr"/>
          <a:lstStyle/>
          <a:p>
            <a:pPr marL="0" indent="0" algn="ctr">
              <a:lnSpc>
                <a:spcPts val="1500"/>
              </a:lnSpc>
              <a:buNone/>
            </a:pPr>
            <a:r>
              <a:rPr lang="en-US" sz="1300" b="1" dirty="0">
                <a:solidFill>
                  <a:srgbClr val="2C2A24"/>
                </a:solidFill>
                <a:latin typeface="Georgia" pitchFamily="34" charset="0"/>
                <a:ea typeface="Georgia" pitchFamily="34" charset="-122"/>
                <a:cs typeface="Georgia" pitchFamily="34" charset="-120"/>
              </a:rPr>
              <a:t>Stewardship</a:t>
            </a:r>
            <a:endParaRPr lang="en-US" sz="1300" dirty="0"/>
          </a:p>
        </p:txBody>
      </p:sp>
      <p:sp>
        <p:nvSpPr>
          <p:cNvPr id="21" name="Shape 19"/>
          <p:cNvSpPr/>
          <p:nvPr/>
        </p:nvSpPr>
        <p:spPr>
          <a:xfrm>
            <a:off x="548640" y="3886200"/>
            <a:ext cx="3886200" cy="868680"/>
          </a:xfrm>
          <a:prstGeom prst="rect">
            <a:avLst/>
          </a:prstGeom>
          <a:solidFill>
            <a:srgbClr val="FBF6EC"/>
          </a:solidFill>
          <a:ln w="12700">
            <a:solidFill>
              <a:srgbClr val="D9CCB2"/>
            </a:solidFill>
            <a:prstDash val="solid"/>
          </a:ln>
        </p:spPr>
        <p:txBody>
          <a:bodyPr/>
          <a:lstStyle/>
          <a:p>
            <a:endParaRPr lang="en-US"/>
          </a:p>
        </p:txBody>
      </p:sp>
      <p:sp>
        <p:nvSpPr>
          <p:cNvPr id="22" name="Shape 20"/>
          <p:cNvSpPr/>
          <p:nvPr/>
        </p:nvSpPr>
        <p:spPr>
          <a:xfrm>
            <a:off x="548640" y="3886200"/>
            <a:ext cx="109728" cy="868680"/>
          </a:xfrm>
          <a:prstGeom prst="rect">
            <a:avLst/>
          </a:prstGeom>
          <a:solidFill>
            <a:srgbClr val="0F5E5A"/>
          </a:solidFill>
          <a:ln/>
        </p:spPr>
        <p:txBody>
          <a:bodyPr/>
          <a:lstStyle/>
          <a:p>
            <a:endParaRPr lang="en-US"/>
          </a:p>
        </p:txBody>
      </p:sp>
      <p:sp>
        <p:nvSpPr>
          <p:cNvPr id="23" name="Text 21"/>
          <p:cNvSpPr/>
          <p:nvPr/>
        </p:nvSpPr>
        <p:spPr>
          <a:xfrm>
            <a:off x="822960" y="3995928"/>
            <a:ext cx="3474720" cy="320040"/>
          </a:xfrm>
          <a:prstGeom prst="rect">
            <a:avLst/>
          </a:prstGeom>
          <a:noFill/>
          <a:ln/>
        </p:spPr>
        <p:txBody>
          <a:bodyPr wrap="square" lIns="0" tIns="0" rIns="0" bIns="0" rtlCol="0" anchor="ctr"/>
          <a:lstStyle/>
          <a:p>
            <a:pPr marL="0" indent="0">
              <a:buNone/>
            </a:pPr>
            <a:r>
              <a:rPr lang="en-US" sz="1400" b="1" dirty="0">
                <a:solidFill>
                  <a:srgbClr val="0F5E5A"/>
                </a:solidFill>
                <a:latin typeface="Georgia" pitchFamily="34" charset="0"/>
                <a:ea typeface="Georgia" pitchFamily="34" charset="-122"/>
                <a:cs typeface="Georgia" pitchFamily="34" charset="-120"/>
              </a:rPr>
              <a:t>Build discipline</a:t>
            </a:r>
            <a:endParaRPr lang="en-US" sz="1400" dirty="0"/>
          </a:p>
        </p:txBody>
      </p:sp>
      <p:sp>
        <p:nvSpPr>
          <p:cNvPr id="24" name="Text 22"/>
          <p:cNvSpPr/>
          <p:nvPr/>
        </p:nvSpPr>
        <p:spPr>
          <a:xfrm>
            <a:off x="822960" y="4306824"/>
            <a:ext cx="3474720" cy="411480"/>
          </a:xfrm>
          <a:prstGeom prst="rect">
            <a:avLst/>
          </a:prstGeom>
          <a:noFill/>
          <a:ln/>
        </p:spPr>
        <p:txBody>
          <a:bodyPr wrap="square" lIns="0" tIns="0" rIns="0" bIns="0" rtlCol="0" anchor="ctr"/>
          <a:lstStyle/>
          <a:p>
            <a:pPr marL="0" indent="0">
              <a:lnSpc>
                <a:spcPts val="1300"/>
              </a:lnSpc>
              <a:buNone/>
            </a:pPr>
            <a:r>
              <a:rPr lang="en-US" sz="1150" dirty="0">
                <a:solidFill>
                  <a:srgbClr val="6F665A"/>
                </a:solidFill>
                <a:latin typeface="Calibri" pitchFamily="34" charset="0"/>
                <a:ea typeface="Calibri" pitchFamily="34" charset="-122"/>
                <a:cs typeface="Calibri" pitchFamily="34" charset="-120"/>
              </a:rPr>
              <a:t>Move donors forward intentionally at every step — never leave progress to chance.</a:t>
            </a:r>
            <a:endParaRPr lang="en-US" sz="1150" dirty="0"/>
          </a:p>
        </p:txBody>
      </p:sp>
      <p:sp>
        <p:nvSpPr>
          <p:cNvPr id="25" name="Shape 23"/>
          <p:cNvSpPr/>
          <p:nvPr/>
        </p:nvSpPr>
        <p:spPr>
          <a:xfrm>
            <a:off x="4709160" y="3886200"/>
            <a:ext cx="3886200" cy="868680"/>
          </a:xfrm>
          <a:prstGeom prst="rect">
            <a:avLst/>
          </a:prstGeom>
          <a:solidFill>
            <a:srgbClr val="EAF1F0"/>
          </a:solidFill>
          <a:ln w="12700">
            <a:solidFill>
              <a:srgbClr val="D9CCB2"/>
            </a:solidFill>
            <a:prstDash val="solid"/>
          </a:ln>
        </p:spPr>
        <p:txBody>
          <a:bodyPr/>
          <a:lstStyle/>
          <a:p>
            <a:endParaRPr lang="en-US"/>
          </a:p>
        </p:txBody>
      </p:sp>
      <p:sp>
        <p:nvSpPr>
          <p:cNvPr id="26" name="Shape 24"/>
          <p:cNvSpPr/>
          <p:nvPr/>
        </p:nvSpPr>
        <p:spPr>
          <a:xfrm>
            <a:off x="4709160" y="3886200"/>
            <a:ext cx="109728" cy="868680"/>
          </a:xfrm>
          <a:prstGeom prst="rect">
            <a:avLst/>
          </a:prstGeom>
          <a:solidFill>
            <a:srgbClr val="0F5E5A"/>
          </a:solidFill>
          <a:ln/>
        </p:spPr>
        <p:txBody>
          <a:bodyPr/>
          <a:lstStyle/>
          <a:p>
            <a:endParaRPr lang="en-US"/>
          </a:p>
        </p:txBody>
      </p:sp>
      <p:sp>
        <p:nvSpPr>
          <p:cNvPr id="27" name="Text 25"/>
          <p:cNvSpPr/>
          <p:nvPr/>
        </p:nvSpPr>
        <p:spPr>
          <a:xfrm>
            <a:off x="4983480" y="3995928"/>
            <a:ext cx="3474720" cy="320040"/>
          </a:xfrm>
          <a:prstGeom prst="rect">
            <a:avLst/>
          </a:prstGeom>
          <a:noFill/>
          <a:ln/>
        </p:spPr>
        <p:txBody>
          <a:bodyPr wrap="square" lIns="0" tIns="0" rIns="0" bIns="0" rtlCol="0" anchor="ctr"/>
          <a:lstStyle/>
          <a:p>
            <a:pPr marL="0" indent="0">
              <a:buNone/>
            </a:pPr>
            <a:r>
              <a:rPr lang="en-US" sz="1400" b="1" dirty="0">
                <a:solidFill>
                  <a:srgbClr val="0F5E5A"/>
                </a:solidFill>
                <a:latin typeface="Georgia" pitchFamily="34" charset="0"/>
                <a:ea typeface="Georgia" pitchFamily="34" charset="-122"/>
                <a:cs typeface="Georgia" pitchFamily="34" charset="-120"/>
              </a:rPr>
              <a:t>Stewardship is the bridge</a:t>
            </a:r>
            <a:endParaRPr lang="en-US" sz="1400" dirty="0"/>
          </a:p>
        </p:txBody>
      </p:sp>
      <p:sp>
        <p:nvSpPr>
          <p:cNvPr id="28" name="Text 26"/>
          <p:cNvSpPr/>
          <p:nvPr/>
        </p:nvSpPr>
        <p:spPr>
          <a:xfrm>
            <a:off x="4983480" y="4306824"/>
            <a:ext cx="3474720" cy="411480"/>
          </a:xfrm>
          <a:prstGeom prst="rect">
            <a:avLst/>
          </a:prstGeom>
          <a:noFill/>
          <a:ln/>
        </p:spPr>
        <p:txBody>
          <a:bodyPr wrap="square" lIns="0" tIns="0" rIns="0" bIns="0" rtlCol="0" anchor="ctr"/>
          <a:lstStyle/>
          <a:p>
            <a:pPr marL="0" indent="0">
              <a:lnSpc>
                <a:spcPts val="1300"/>
              </a:lnSpc>
              <a:buNone/>
            </a:pPr>
            <a:r>
              <a:rPr lang="en-US" sz="1150" dirty="0">
                <a:solidFill>
                  <a:srgbClr val="6F665A"/>
                </a:solidFill>
                <a:latin typeface="Calibri" pitchFamily="34" charset="0"/>
                <a:ea typeface="Calibri" pitchFamily="34" charset="-122"/>
                <a:cs typeface="Calibri" pitchFamily="34" charset="-120"/>
              </a:rPr>
              <a:t>It's what turns a first gift into repeat and increased giving over time.</a:t>
            </a:r>
            <a:endParaRPr lang="en-US" sz="1150" dirty="0"/>
          </a:p>
        </p:txBody>
      </p:sp>
      <p:sp>
        <p:nvSpPr>
          <p:cNvPr id="29" name="Text 27"/>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09  /  16</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bg>
      <p:bgPr>
        <a:solidFill>
          <a:srgbClr val="F5EEDF"/>
        </a:solidFill>
        <a:effectLst/>
      </p:bgPr>
    </p:bg>
    <p:spTree>
      <p:nvGrpSpPr>
        <p:cNvPr id="1" name=""/>
        <p:cNvGrpSpPr/>
        <p:nvPr/>
      </p:nvGrpSpPr>
      <p:grpSpPr>
        <a:xfrm>
          <a:off x="0" y="0"/>
          <a:ext cx="0" cy="0"/>
          <a:chOff x="0" y="0"/>
          <a:chExt cx="0" cy="0"/>
        </a:xfrm>
      </p:grpSpPr>
      <p:pic>
        <p:nvPicPr>
          <p:cNvPr id="2" name="Image 0" descr="/agent/turn1/workspace/images/image-a8e7e2a0bb750f81416799a583173322.jpg"/>
          <p:cNvPicPr>
            <a:picLocks noChangeAspect="1"/>
          </p:cNvPicPr>
          <p:nvPr/>
        </p:nvPicPr>
        <p:blipFill>
          <a:blip r:embed="rId3"/>
          <a:srcRect l="28370" r="28370"/>
          <a:stretch/>
        </p:blipFill>
        <p:spPr>
          <a:xfrm>
            <a:off x="5806440" y="0"/>
            <a:ext cx="3337560" cy="5143500"/>
          </a:xfrm>
          <a:prstGeom prst="rect">
            <a:avLst/>
          </a:prstGeom>
        </p:spPr>
      </p:pic>
      <p:sp>
        <p:nvSpPr>
          <p:cNvPr id="3" name="Shape 0"/>
          <p:cNvSpPr/>
          <p:nvPr/>
        </p:nvSpPr>
        <p:spPr>
          <a:xfrm>
            <a:off x="5806440" y="0"/>
            <a:ext cx="73152" cy="5143500"/>
          </a:xfrm>
          <a:prstGeom prst="rect">
            <a:avLst/>
          </a:prstGeom>
          <a:solidFill>
            <a:srgbClr val="D98A2B"/>
          </a:solidFill>
          <a:ln/>
        </p:spPr>
        <p:txBody>
          <a:bodyPr/>
          <a:lstStyle/>
          <a:p>
            <a:endParaRPr lang="en-US"/>
          </a:p>
        </p:txBody>
      </p:sp>
      <p:sp>
        <p:nvSpPr>
          <p:cNvPr id="4" name="Shape 1"/>
          <p:cNvSpPr/>
          <p:nvPr/>
        </p:nvSpPr>
        <p:spPr>
          <a:xfrm>
            <a:off x="548640" y="544068"/>
            <a:ext cx="109728" cy="109728"/>
          </a:xfrm>
          <a:prstGeom prst="ellipse">
            <a:avLst/>
          </a:prstGeom>
          <a:solidFill>
            <a:srgbClr val="D98A2B"/>
          </a:solidFill>
          <a:ln/>
        </p:spPr>
        <p:txBody>
          <a:bodyPr/>
          <a:lstStyle/>
          <a:p>
            <a:endParaRPr lang="en-US"/>
          </a:p>
        </p:txBody>
      </p:sp>
      <p:sp>
        <p:nvSpPr>
          <p:cNvPr id="5" name="Text 2"/>
          <p:cNvSpPr/>
          <p:nvPr/>
        </p:nvSpPr>
        <p:spPr>
          <a:xfrm>
            <a:off x="749808" y="50292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THE FUEL</a:t>
            </a:r>
            <a:endParaRPr lang="en-US" sz="1250" dirty="0"/>
          </a:p>
        </p:txBody>
      </p:sp>
      <p:sp>
        <p:nvSpPr>
          <p:cNvPr id="6" name="Text 3"/>
          <p:cNvSpPr/>
          <p:nvPr/>
        </p:nvSpPr>
        <p:spPr>
          <a:xfrm>
            <a:off x="530352" y="1170432"/>
            <a:ext cx="5120640" cy="868680"/>
          </a:xfrm>
          <a:prstGeom prst="rect">
            <a:avLst/>
          </a:prstGeom>
          <a:noFill/>
          <a:ln/>
        </p:spPr>
        <p:txBody>
          <a:bodyPr wrap="square" lIns="0" tIns="0" rIns="0" bIns="0" rtlCol="0" anchor="t"/>
          <a:lstStyle/>
          <a:p>
            <a:pPr marL="0" indent="0">
              <a:lnSpc>
                <a:spcPts val="3060"/>
              </a:lnSpc>
              <a:buNone/>
            </a:pPr>
            <a:r>
              <a:rPr lang="en-US" sz="3000" b="1" dirty="0">
                <a:solidFill>
                  <a:srgbClr val="2C2A24"/>
                </a:solidFill>
                <a:latin typeface="Georgia" pitchFamily="34" charset="0"/>
                <a:ea typeface="Georgia" pitchFamily="34" charset="-122"/>
                <a:cs typeface="Georgia" pitchFamily="34" charset="-120"/>
              </a:rPr>
              <a:t>Storytelling Moves People</a:t>
            </a:r>
            <a:endParaRPr lang="en-US" sz="3000" dirty="0"/>
          </a:p>
        </p:txBody>
      </p:sp>
      <p:sp>
        <p:nvSpPr>
          <p:cNvPr id="7" name="Shape 4"/>
          <p:cNvSpPr/>
          <p:nvPr/>
        </p:nvSpPr>
        <p:spPr>
          <a:xfrm>
            <a:off x="548640" y="1691640"/>
            <a:ext cx="4983480" cy="777240"/>
          </a:xfrm>
          <a:prstGeom prst="rect">
            <a:avLst/>
          </a:prstGeom>
          <a:solidFill>
            <a:srgbClr val="0F5E5A"/>
          </a:solidFill>
          <a:ln/>
        </p:spPr>
        <p:txBody>
          <a:bodyPr/>
          <a:lstStyle/>
          <a:p>
            <a:endParaRPr lang="en-US"/>
          </a:p>
        </p:txBody>
      </p:sp>
      <p:sp>
        <p:nvSpPr>
          <p:cNvPr id="8" name="Text 5"/>
          <p:cNvSpPr/>
          <p:nvPr/>
        </p:nvSpPr>
        <p:spPr>
          <a:xfrm>
            <a:off x="713232" y="1691640"/>
            <a:ext cx="4754880" cy="777240"/>
          </a:xfrm>
          <a:prstGeom prst="rect">
            <a:avLst/>
          </a:prstGeom>
          <a:noFill/>
          <a:ln/>
        </p:spPr>
        <p:txBody>
          <a:bodyPr wrap="square" lIns="0" tIns="0" rIns="0" bIns="0" rtlCol="0" anchor="ctr"/>
          <a:lstStyle/>
          <a:p>
            <a:pPr marL="0" indent="0">
              <a:buNone/>
            </a:pPr>
            <a:r>
              <a:rPr lang="en-US" sz="1500" b="1" dirty="0">
                <a:solidFill>
                  <a:srgbClr val="FFC56B"/>
                </a:solidFill>
                <a:latin typeface="Georgia" pitchFamily="34" charset="0"/>
                <a:ea typeface="Georgia" pitchFamily="34" charset="-122"/>
                <a:cs typeface="Georgia" pitchFamily="34" charset="-120"/>
              </a:rPr>
              <a:t>One person</a:t>
            </a:r>
            <a:r>
              <a:rPr lang="en-US" sz="1500" b="1" dirty="0">
                <a:solidFill>
                  <a:srgbClr val="DCEDEB"/>
                </a:solidFill>
                <a:latin typeface="Georgia" pitchFamily="34" charset="0"/>
                <a:ea typeface="Georgia" pitchFamily="34" charset="-122"/>
                <a:cs typeface="Georgia" pitchFamily="34" charset="-120"/>
              </a:rPr>
              <a:t>  +  </a:t>
            </a:r>
            <a:r>
              <a:rPr lang="en-US" sz="1500" b="1" dirty="0">
                <a:solidFill>
                  <a:srgbClr val="FFC56B"/>
                </a:solidFill>
                <a:latin typeface="Georgia" pitchFamily="34" charset="0"/>
                <a:ea typeface="Georgia" pitchFamily="34" charset="-122"/>
                <a:cs typeface="Georgia" pitchFamily="34" charset="-120"/>
              </a:rPr>
              <a:t>one problem</a:t>
            </a:r>
            <a:r>
              <a:rPr lang="en-US" sz="1500" b="1" dirty="0">
                <a:solidFill>
                  <a:srgbClr val="DCEDEB"/>
                </a:solidFill>
                <a:latin typeface="Georgia" pitchFamily="34" charset="0"/>
                <a:ea typeface="Georgia" pitchFamily="34" charset="-122"/>
                <a:cs typeface="Georgia" pitchFamily="34" charset="-120"/>
              </a:rPr>
              <a:t>  +  </a:t>
            </a:r>
            <a:r>
              <a:rPr lang="en-US" sz="1500" b="1" dirty="0">
                <a:solidFill>
                  <a:srgbClr val="FFC56B"/>
                </a:solidFill>
                <a:latin typeface="Georgia" pitchFamily="34" charset="0"/>
                <a:ea typeface="Georgia" pitchFamily="34" charset="-122"/>
                <a:cs typeface="Georgia" pitchFamily="34" charset="-120"/>
              </a:rPr>
              <a:t>one transformation</a:t>
            </a:r>
            <a:endParaRPr lang="en-US" sz="1500" dirty="0"/>
          </a:p>
        </p:txBody>
      </p:sp>
      <p:sp>
        <p:nvSpPr>
          <p:cNvPr id="9" name="Shape 6"/>
          <p:cNvSpPr/>
          <p:nvPr/>
        </p:nvSpPr>
        <p:spPr>
          <a:xfrm>
            <a:off x="548640" y="2779776"/>
            <a:ext cx="128016" cy="566928"/>
          </a:xfrm>
          <a:prstGeom prst="rect">
            <a:avLst/>
          </a:prstGeom>
          <a:solidFill>
            <a:srgbClr val="D98A2B"/>
          </a:solidFill>
          <a:ln/>
        </p:spPr>
        <p:txBody>
          <a:bodyPr/>
          <a:lstStyle/>
          <a:p>
            <a:endParaRPr lang="en-US"/>
          </a:p>
        </p:txBody>
      </p:sp>
      <p:sp>
        <p:nvSpPr>
          <p:cNvPr id="10" name="Text 7"/>
          <p:cNvSpPr/>
          <p:nvPr/>
        </p:nvSpPr>
        <p:spPr>
          <a:xfrm>
            <a:off x="859536" y="2697480"/>
            <a:ext cx="475488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Make the donor the hero</a:t>
            </a:r>
            <a:endParaRPr lang="en-US" sz="1650" dirty="0"/>
          </a:p>
        </p:txBody>
      </p:sp>
      <p:sp>
        <p:nvSpPr>
          <p:cNvPr id="11" name="Text 8"/>
          <p:cNvSpPr/>
          <p:nvPr/>
        </p:nvSpPr>
        <p:spPr>
          <a:xfrm>
            <a:off x="859536" y="3072384"/>
            <a:ext cx="4846320" cy="713232"/>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“You made this possible” will always outperform “look at the great work we did.”</a:t>
            </a:r>
            <a:endParaRPr lang="en-US" sz="1250" dirty="0"/>
          </a:p>
        </p:txBody>
      </p:sp>
      <p:sp>
        <p:nvSpPr>
          <p:cNvPr id="12" name="Shape 9"/>
          <p:cNvSpPr/>
          <p:nvPr/>
        </p:nvSpPr>
        <p:spPr>
          <a:xfrm>
            <a:off x="548640" y="3831336"/>
            <a:ext cx="128016" cy="566928"/>
          </a:xfrm>
          <a:prstGeom prst="rect">
            <a:avLst/>
          </a:prstGeom>
          <a:solidFill>
            <a:srgbClr val="D98A2B"/>
          </a:solidFill>
          <a:ln/>
        </p:spPr>
        <p:txBody>
          <a:bodyPr/>
          <a:lstStyle/>
          <a:p>
            <a:endParaRPr lang="en-US"/>
          </a:p>
        </p:txBody>
      </p:sp>
      <p:sp>
        <p:nvSpPr>
          <p:cNvPr id="13" name="Text 10"/>
          <p:cNvSpPr/>
          <p:nvPr/>
        </p:nvSpPr>
        <p:spPr>
          <a:xfrm>
            <a:off x="859536" y="3749040"/>
            <a:ext cx="475488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Pair emotion with clarity</a:t>
            </a:r>
            <a:endParaRPr lang="en-US" sz="1650" dirty="0"/>
          </a:p>
        </p:txBody>
      </p:sp>
      <p:sp>
        <p:nvSpPr>
          <p:cNvPr id="14" name="Text 11"/>
          <p:cNvSpPr/>
          <p:nvPr/>
        </p:nvSpPr>
        <p:spPr>
          <a:xfrm>
            <a:off x="859536" y="4123944"/>
            <a:ext cx="4846320" cy="713232"/>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Combine a story that moves the heart with a clear, concrete picture of what their funding does next.</a:t>
            </a:r>
            <a:endParaRPr lang="en-US" sz="1250" dirty="0"/>
          </a:p>
        </p:txBody>
      </p:sp>
      <p:sp>
        <p:nvSpPr>
          <p:cNvPr id="15" name="Text 12"/>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10  /  16</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1">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CHOOSE YOUR VEHICLES</a:t>
            </a:r>
            <a:endParaRPr lang="en-US" sz="1250" dirty="0"/>
          </a:p>
        </p:txBody>
      </p:sp>
      <p:sp>
        <p:nvSpPr>
          <p:cNvPr id="4" name="Text 2"/>
          <p:cNvSpPr/>
          <p:nvPr/>
        </p:nvSpPr>
        <p:spPr>
          <a:xfrm>
            <a:off x="548640" y="1094994"/>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Funding the Future</a:t>
            </a:r>
            <a:endParaRPr lang="en-US" sz="3200" dirty="0"/>
          </a:p>
        </p:txBody>
      </p:sp>
      <p:sp>
        <p:nvSpPr>
          <p:cNvPr id="5" name="Shape 3"/>
          <p:cNvSpPr/>
          <p:nvPr/>
        </p:nvSpPr>
        <p:spPr>
          <a:xfrm>
            <a:off x="548640" y="1554480"/>
            <a:ext cx="8046720" cy="548640"/>
          </a:xfrm>
          <a:prstGeom prst="rect">
            <a:avLst/>
          </a:prstGeom>
          <a:solidFill>
            <a:srgbClr val="FBF6EC"/>
          </a:solidFill>
          <a:ln w="12700">
            <a:solidFill>
              <a:srgbClr val="D9CCB2"/>
            </a:solidFill>
            <a:prstDash val="solid"/>
          </a:ln>
        </p:spPr>
        <p:txBody>
          <a:bodyPr/>
          <a:lstStyle/>
          <a:p>
            <a:endParaRPr lang="en-US"/>
          </a:p>
        </p:txBody>
      </p:sp>
      <p:sp>
        <p:nvSpPr>
          <p:cNvPr id="6" name="Shape 4"/>
          <p:cNvSpPr/>
          <p:nvPr/>
        </p:nvSpPr>
        <p:spPr>
          <a:xfrm>
            <a:off x="548640" y="1554480"/>
            <a:ext cx="128016" cy="548640"/>
          </a:xfrm>
          <a:prstGeom prst="rect">
            <a:avLst/>
          </a:prstGeom>
          <a:solidFill>
            <a:srgbClr val="0F5E5A"/>
          </a:solidFill>
          <a:ln/>
        </p:spPr>
        <p:txBody>
          <a:bodyPr/>
          <a:lstStyle/>
          <a:p>
            <a:endParaRPr lang="en-US"/>
          </a:p>
        </p:txBody>
      </p:sp>
      <p:sp>
        <p:nvSpPr>
          <p:cNvPr id="7" name="Shape 5"/>
          <p:cNvSpPr/>
          <p:nvPr/>
        </p:nvSpPr>
        <p:spPr>
          <a:xfrm>
            <a:off x="859536" y="1645920"/>
            <a:ext cx="365760" cy="365760"/>
          </a:xfrm>
          <a:prstGeom prst="ellipse">
            <a:avLst/>
          </a:prstGeom>
          <a:solidFill>
            <a:srgbClr val="D98A2B"/>
          </a:solidFill>
          <a:ln/>
        </p:spPr>
        <p:txBody>
          <a:bodyPr/>
          <a:lstStyle/>
          <a:p>
            <a:endParaRPr lang="en-US"/>
          </a:p>
        </p:txBody>
      </p:sp>
      <p:sp>
        <p:nvSpPr>
          <p:cNvPr id="8" name="Text 6"/>
          <p:cNvSpPr/>
          <p:nvPr/>
        </p:nvSpPr>
        <p:spPr>
          <a:xfrm>
            <a:off x="859536" y="164592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A</a:t>
            </a:r>
            <a:endParaRPr lang="en-US" sz="1600" dirty="0"/>
          </a:p>
        </p:txBody>
      </p:sp>
      <p:sp>
        <p:nvSpPr>
          <p:cNvPr id="9" name="Text 7"/>
          <p:cNvSpPr/>
          <p:nvPr/>
        </p:nvSpPr>
        <p:spPr>
          <a:xfrm>
            <a:off x="1417320" y="1554480"/>
            <a:ext cx="2743200" cy="548640"/>
          </a:xfrm>
          <a:prstGeom prst="rect">
            <a:avLst/>
          </a:prstGeom>
          <a:noFill/>
          <a:ln/>
        </p:spPr>
        <p:txBody>
          <a:bodyPr wrap="square" lIns="0" tIns="0" rIns="0" bIns="0" rtlCol="0" anchor="ctr"/>
          <a:lstStyle/>
          <a:p>
            <a:pPr marL="0" indent="0">
              <a:buNone/>
            </a:pPr>
            <a:r>
              <a:rPr lang="en-US" sz="1550" b="1" dirty="0">
                <a:solidFill>
                  <a:srgbClr val="2C2A24"/>
                </a:solidFill>
                <a:latin typeface="Georgia" pitchFamily="34" charset="0"/>
                <a:ea typeface="Georgia" pitchFamily="34" charset="-122"/>
                <a:cs typeface="Georgia" pitchFamily="34" charset="-120"/>
              </a:rPr>
              <a:t>Annual giving</a:t>
            </a:r>
            <a:endParaRPr lang="en-US" sz="1550" dirty="0"/>
          </a:p>
        </p:txBody>
      </p:sp>
      <p:sp>
        <p:nvSpPr>
          <p:cNvPr id="10" name="Text 8"/>
          <p:cNvSpPr/>
          <p:nvPr/>
        </p:nvSpPr>
        <p:spPr>
          <a:xfrm>
            <a:off x="4160520" y="1554480"/>
            <a:ext cx="4251960" cy="548640"/>
          </a:xfrm>
          <a:prstGeom prst="rect">
            <a:avLst/>
          </a:prstGeom>
          <a:noFill/>
          <a:ln/>
        </p:spPr>
        <p:txBody>
          <a:bodyPr wrap="square" lIns="0" tIns="0" rIns="0" bIns="0" rtlCol="0" anchor="ctr"/>
          <a:lstStyle/>
          <a:p>
            <a:pPr marL="0" indent="0">
              <a:lnSpc>
                <a:spcPts val="1350"/>
              </a:lnSpc>
              <a:buNone/>
            </a:pPr>
            <a:r>
              <a:rPr lang="en-US" sz="1200" dirty="0">
                <a:solidFill>
                  <a:srgbClr val="6F665A"/>
                </a:solidFill>
                <a:latin typeface="Calibri" pitchFamily="34" charset="0"/>
                <a:ea typeface="Calibri" pitchFamily="34" charset="-122"/>
                <a:cs typeface="Calibri" pitchFamily="34" charset="-120"/>
              </a:rPr>
              <a:t>Broad participation — the wide base of everyday supporters.</a:t>
            </a:r>
            <a:endParaRPr lang="en-US" sz="1200" dirty="0"/>
          </a:p>
        </p:txBody>
      </p:sp>
      <p:sp>
        <p:nvSpPr>
          <p:cNvPr id="11" name="Shape 9"/>
          <p:cNvSpPr/>
          <p:nvPr/>
        </p:nvSpPr>
        <p:spPr>
          <a:xfrm>
            <a:off x="548640" y="2171700"/>
            <a:ext cx="8046720" cy="548640"/>
          </a:xfrm>
          <a:prstGeom prst="rect">
            <a:avLst/>
          </a:prstGeom>
          <a:solidFill>
            <a:srgbClr val="F1E8D5"/>
          </a:solidFill>
          <a:ln w="12700">
            <a:solidFill>
              <a:srgbClr val="D9CCB2"/>
            </a:solidFill>
            <a:prstDash val="solid"/>
          </a:ln>
        </p:spPr>
        <p:txBody>
          <a:bodyPr/>
          <a:lstStyle/>
          <a:p>
            <a:endParaRPr lang="en-US"/>
          </a:p>
        </p:txBody>
      </p:sp>
      <p:sp>
        <p:nvSpPr>
          <p:cNvPr id="12" name="Shape 10"/>
          <p:cNvSpPr/>
          <p:nvPr/>
        </p:nvSpPr>
        <p:spPr>
          <a:xfrm>
            <a:off x="548640" y="2171700"/>
            <a:ext cx="128016" cy="548640"/>
          </a:xfrm>
          <a:prstGeom prst="rect">
            <a:avLst/>
          </a:prstGeom>
          <a:solidFill>
            <a:srgbClr val="0F5E5A"/>
          </a:solidFill>
          <a:ln/>
        </p:spPr>
        <p:txBody>
          <a:bodyPr/>
          <a:lstStyle/>
          <a:p>
            <a:endParaRPr lang="en-US"/>
          </a:p>
        </p:txBody>
      </p:sp>
      <p:sp>
        <p:nvSpPr>
          <p:cNvPr id="13" name="Shape 11"/>
          <p:cNvSpPr/>
          <p:nvPr/>
        </p:nvSpPr>
        <p:spPr>
          <a:xfrm>
            <a:off x="859536" y="2263140"/>
            <a:ext cx="365760" cy="365760"/>
          </a:xfrm>
          <a:prstGeom prst="ellipse">
            <a:avLst/>
          </a:prstGeom>
          <a:solidFill>
            <a:srgbClr val="D98A2B"/>
          </a:solidFill>
          <a:ln/>
        </p:spPr>
        <p:txBody>
          <a:bodyPr/>
          <a:lstStyle/>
          <a:p>
            <a:endParaRPr lang="en-US"/>
          </a:p>
        </p:txBody>
      </p:sp>
      <p:sp>
        <p:nvSpPr>
          <p:cNvPr id="14" name="Text 12"/>
          <p:cNvSpPr/>
          <p:nvPr/>
        </p:nvSpPr>
        <p:spPr>
          <a:xfrm>
            <a:off x="859536" y="226314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B</a:t>
            </a:r>
            <a:endParaRPr lang="en-US" sz="1600" dirty="0"/>
          </a:p>
        </p:txBody>
      </p:sp>
      <p:sp>
        <p:nvSpPr>
          <p:cNvPr id="15" name="Text 13"/>
          <p:cNvSpPr/>
          <p:nvPr/>
        </p:nvSpPr>
        <p:spPr>
          <a:xfrm>
            <a:off x="1417320" y="2171700"/>
            <a:ext cx="2743200" cy="548640"/>
          </a:xfrm>
          <a:prstGeom prst="rect">
            <a:avLst/>
          </a:prstGeom>
          <a:noFill/>
          <a:ln/>
        </p:spPr>
        <p:txBody>
          <a:bodyPr wrap="square" lIns="0" tIns="0" rIns="0" bIns="0" rtlCol="0" anchor="ctr"/>
          <a:lstStyle/>
          <a:p>
            <a:pPr marL="0" indent="0">
              <a:buNone/>
            </a:pPr>
            <a:r>
              <a:rPr lang="en-US" sz="1550" b="1" dirty="0">
                <a:solidFill>
                  <a:srgbClr val="2C2A24"/>
                </a:solidFill>
                <a:latin typeface="Georgia" pitchFamily="34" charset="0"/>
                <a:ea typeface="Georgia" pitchFamily="34" charset="-122"/>
                <a:cs typeface="Georgia" pitchFamily="34" charset="-120"/>
              </a:rPr>
              <a:t>Recurring giving</a:t>
            </a:r>
            <a:endParaRPr lang="en-US" sz="1550" dirty="0"/>
          </a:p>
        </p:txBody>
      </p:sp>
      <p:sp>
        <p:nvSpPr>
          <p:cNvPr id="16" name="Text 14"/>
          <p:cNvSpPr/>
          <p:nvPr/>
        </p:nvSpPr>
        <p:spPr>
          <a:xfrm>
            <a:off x="4160520" y="2171700"/>
            <a:ext cx="4251960" cy="548640"/>
          </a:xfrm>
          <a:prstGeom prst="rect">
            <a:avLst/>
          </a:prstGeom>
          <a:noFill/>
          <a:ln/>
        </p:spPr>
        <p:txBody>
          <a:bodyPr wrap="square" lIns="0" tIns="0" rIns="0" bIns="0" rtlCol="0" anchor="ctr"/>
          <a:lstStyle/>
          <a:p>
            <a:pPr marL="0" indent="0">
              <a:lnSpc>
                <a:spcPts val="1350"/>
              </a:lnSpc>
              <a:buNone/>
            </a:pPr>
            <a:r>
              <a:rPr lang="en-US" sz="1200" dirty="0">
                <a:solidFill>
                  <a:srgbClr val="6F665A"/>
                </a:solidFill>
                <a:latin typeface="Calibri" pitchFamily="34" charset="0"/>
                <a:ea typeface="Calibri" pitchFamily="34" charset="-122"/>
                <a:cs typeface="Calibri" pitchFamily="34" charset="-120"/>
              </a:rPr>
              <a:t>Stability and predictability you can count on month to month.</a:t>
            </a:r>
            <a:endParaRPr lang="en-US" sz="1200" dirty="0"/>
          </a:p>
        </p:txBody>
      </p:sp>
      <p:sp>
        <p:nvSpPr>
          <p:cNvPr id="17" name="Shape 15"/>
          <p:cNvSpPr/>
          <p:nvPr/>
        </p:nvSpPr>
        <p:spPr>
          <a:xfrm>
            <a:off x="548640" y="2788920"/>
            <a:ext cx="8046720" cy="548640"/>
          </a:xfrm>
          <a:prstGeom prst="rect">
            <a:avLst/>
          </a:prstGeom>
          <a:solidFill>
            <a:srgbClr val="FBF6EC"/>
          </a:solidFill>
          <a:ln w="12700">
            <a:solidFill>
              <a:srgbClr val="D9CCB2"/>
            </a:solidFill>
            <a:prstDash val="solid"/>
          </a:ln>
        </p:spPr>
        <p:txBody>
          <a:bodyPr/>
          <a:lstStyle/>
          <a:p>
            <a:endParaRPr lang="en-US"/>
          </a:p>
        </p:txBody>
      </p:sp>
      <p:sp>
        <p:nvSpPr>
          <p:cNvPr id="18" name="Shape 16"/>
          <p:cNvSpPr/>
          <p:nvPr/>
        </p:nvSpPr>
        <p:spPr>
          <a:xfrm>
            <a:off x="548640" y="2788920"/>
            <a:ext cx="128016" cy="548640"/>
          </a:xfrm>
          <a:prstGeom prst="rect">
            <a:avLst/>
          </a:prstGeom>
          <a:solidFill>
            <a:srgbClr val="0F5E5A"/>
          </a:solidFill>
          <a:ln/>
        </p:spPr>
        <p:txBody>
          <a:bodyPr/>
          <a:lstStyle/>
          <a:p>
            <a:endParaRPr lang="en-US"/>
          </a:p>
        </p:txBody>
      </p:sp>
      <p:sp>
        <p:nvSpPr>
          <p:cNvPr id="19" name="Shape 17"/>
          <p:cNvSpPr/>
          <p:nvPr/>
        </p:nvSpPr>
        <p:spPr>
          <a:xfrm>
            <a:off x="859536" y="2880360"/>
            <a:ext cx="365760" cy="365760"/>
          </a:xfrm>
          <a:prstGeom prst="ellipse">
            <a:avLst/>
          </a:prstGeom>
          <a:solidFill>
            <a:srgbClr val="D98A2B"/>
          </a:solidFill>
          <a:ln/>
        </p:spPr>
        <p:txBody>
          <a:bodyPr/>
          <a:lstStyle/>
          <a:p>
            <a:endParaRPr lang="en-US"/>
          </a:p>
        </p:txBody>
      </p:sp>
      <p:sp>
        <p:nvSpPr>
          <p:cNvPr id="20" name="Text 18"/>
          <p:cNvSpPr/>
          <p:nvPr/>
        </p:nvSpPr>
        <p:spPr>
          <a:xfrm>
            <a:off x="859536" y="288036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C</a:t>
            </a:r>
            <a:endParaRPr lang="en-US" sz="1600" dirty="0"/>
          </a:p>
        </p:txBody>
      </p:sp>
      <p:sp>
        <p:nvSpPr>
          <p:cNvPr id="21" name="Text 19"/>
          <p:cNvSpPr/>
          <p:nvPr/>
        </p:nvSpPr>
        <p:spPr>
          <a:xfrm>
            <a:off x="1417320" y="2788920"/>
            <a:ext cx="2743200" cy="548640"/>
          </a:xfrm>
          <a:prstGeom prst="rect">
            <a:avLst/>
          </a:prstGeom>
          <a:noFill/>
          <a:ln/>
        </p:spPr>
        <p:txBody>
          <a:bodyPr wrap="square" lIns="0" tIns="0" rIns="0" bIns="0" rtlCol="0" anchor="ctr"/>
          <a:lstStyle/>
          <a:p>
            <a:pPr marL="0" indent="0">
              <a:buNone/>
            </a:pPr>
            <a:r>
              <a:rPr lang="en-US" sz="1550" b="1" dirty="0">
                <a:solidFill>
                  <a:srgbClr val="2C2A24"/>
                </a:solidFill>
                <a:latin typeface="Georgia" pitchFamily="34" charset="0"/>
                <a:ea typeface="Georgia" pitchFamily="34" charset="-122"/>
                <a:cs typeface="Georgia" pitchFamily="34" charset="-120"/>
              </a:rPr>
              <a:t>Major gifts</a:t>
            </a:r>
            <a:endParaRPr lang="en-US" sz="1550" dirty="0"/>
          </a:p>
        </p:txBody>
      </p:sp>
      <p:sp>
        <p:nvSpPr>
          <p:cNvPr id="22" name="Text 20"/>
          <p:cNvSpPr/>
          <p:nvPr/>
        </p:nvSpPr>
        <p:spPr>
          <a:xfrm>
            <a:off x="4160520" y="2788920"/>
            <a:ext cx="4251960" cy="548640"/>
          </a:xfrm>
          <a:prstGeom prst="rect">
            <a:avLst/>
          </a:prstGeom>
          <a:noFill/>
          <a:ln/>
        </p:spPr>
        <p:txBody>
          <a:bodyPr wrap="square" lIns="0" tIns="0" rIns="0" bIns="0" rtlCol="0" anchor="ctr"/>
          <a:lstStyle/>
          <a:p>
            <a:pPr marL="0" indent="0">
              <a:lnSpc>
                <a:spcPts val="1350"/>
              </a:lnSpc>
              <a:buNone/>
            </a:pPr>
            <a:r>
              <a:rPr lang="en-US" sz="1200" dirty="0">
                <a:solidFill>
                  <a:srgbClr val="6F665A"/>
                </a:solidFill>
                <a:latin typeface="Calibri" pitchFamily="34" charset="0"/>
                <a:ea typeface="Calibri" pitchFamily="34" charset="-122"/>
                <a:cs typeface="Calibri" pitchFamily="34" charset="-120"/>
              </a:rPr>
              <a:t>Acceleration — transformational gifts that move the needle fast.</a:t>
            </a:r>
            <a:endParaRPr lang="en-US" sz="1200" dirty="0"/>
          </a:p>
        </p:txBody>
      </p:sp>
      <p:sp>
        <p:nvSpPr>
          <p:cNvPr id="23" name="Shape 21"/>
          <p:cNvSpPr/>
          <p:nvPr/>
        </p:nvSpPr>
        <p:spPr>
          <a:xfrm>
            <a:off x="548640" y="3406140"/>
            <a:ext cx="8046720" cy="548640"/>
          </a:xfrm>
          <a:prstGeom prst="rect">
            <a:avLst/>
          </a:prstGeom>
          <a:solidFill>
            <a:srgbClr val="F1E8D5"/>
          </a:solidFill>
          <a:ln w="12700">
            <a:solidFill>
              <a:srgbClr val="D9CCB2"/>
            </a:solidFill>
            <a:prstDash val="solid"/>
          </a:ln>
        </p:spPr>
        <p:txBody>
          <a:bodyPr/>
          <a:lstStyle/>
          <a:p>
            <a:endParaRPr lang="en-US"/>
          </a:p>
        </p:txBody>
      </p:sp>
      <p:sp>
        <p:nvSpPr>
          <p:cNvPr id="24" name="Shape 22"/>
          <p:cNvSpPr/>
          <p:nvPr/>
        </p:nvSpPr>
        <p:spPr>
          <a:xfrm>
            <a:off x="548640" y="3406140"/>
            <a:ext cx="128016" cy="548640"/>
          </a:xfrm>
          <a:prstGeom prst="rect">
            <a:avLst/>
          </a:prstGeom>
          <a:solidFill>
            <a:srgbClr val="0F5E5A"/>
          </a:solidFill>
          <a:ln/>
        </p:spPr>
        <p:txBody>
          <a:bodyPr/>
          <a:lstStyle/>
          <a:p>
            <a:endParaRPr lang="en-US"/>
          </a:p>
        </p:txBody>
      </p:sp>
      <p:sp>
        <p:nvSpPr>
          <p:cNvPr id="25" name="Shape 23"/>
          <p:cNvSpPr/>
          <p:nvPr/>
        </p:nvSpPr>
        <p:spPr>
          <a:xfrm>
            <a:off x="859536" y="3497580"/>
            <a:ext cx="365760" cy="365760"/>
          </a:xfrm>
          <a:prstGeom prst="ellipse">
            <a:avLst/>
          </a:prstGeom>
          <a:solidFill>
            <a:srgbClr val="D98A2B"/>
          </a:solidFill>
          <a:ln/>
        </p:spPr>
        <p:txBody>
          <a:bodyPr/>
          <a:lstStyle/>
          <a:p>
            <a:endParaRPr lang="en-US"/>
          </a:p>
        </p:txBody>
      </p:sp>
      <p:sp>
        <p:nvSpPr>
          <p:cNvPr id="26" name="Text 24"/>
          <p:cNvSpPr/>
          <p:nvPr/>
        </p:nvSpPr>
        <p:spPr>
          <a:xfrm>
            <a:off x="859536" y="349758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D</a:t>
            </a:r>
            <a:endParaRPr lang="en-US" sz="1600" dirty="0"/>
          </a:p>
        </p:txBody>
      </p:sp>
      <p:sp>
        <p:nvSpPr>
          <p:cNvPr id="27" name="Text 25"/>
          <p:cNvSpPr/>
          <p:nvPr/>
        </p:nvSpPr>
        <p:spPr>
          <a:xfrm>
            <a:off x="1417320" y="3406140"/>
            <a:ext cx="2743200" cy="548640"/>
          </a:xfrm>
          <a:prstGeom prst="rect">
            <a:avLst/>
          </a:prstGeom>
          <a:noFill/>
          <a:ln/>
        </p:spPr>
        <p:txBody>
          <a:bodyPr wrap="square" lIns="0" tIns="0" rIns="0" bIns="0" rtlCol="0" anchor="ctr"/>
          <a:lstStyle/>
          <a:p>
            <a:pPr marL="0" indent="0">
              <a:buNone/>
            </a:pPr>
            <a:r>
              <a:rPr lang="en-US" sz="1550" b="1" dirty="0">
                <a:solidFill>
                  <a:srgbClr val="2C2A24"/>
                </a:solidFill>
                <a:latin typeface="Georgia" pitchFamily="34" charset="0"/>
                <a:ea typeface="Georgia" pitchFamily="34" charset="-122"/>
                <a:cs typeface="Georgia" pitchFamily="34" charset="-120"/>
              </a:rPr>
              <a:t>Grants &amp; corporate partners</a:t>
            </a:r>
            <a:endParaRPr lang="en-US" sz="1550" dirty="0"/>
          </a:p>
        </p:txBody>
      </p:sp>
      <p:sp>
        <p:nvSpPr>
          <p:cNvPr id="28" name="Text 26"/>
          <p:cNvSpPr/>
          <p:nvPr/>
        </p:nvSpPr>
        <p:spPr>
          <a:xfrm>
            <a:off x="4160520" y="3406140"/>
            <a:ext cx="4251960" cy="548640"/>
          </a:xfrm>
          <a:prstGeom prst="rect">
            <a:avLst/>
          </a:prstGeom>
          <a:noFill/>
          <a:ln/>
        </p:spPr>
        <p:txBody>
          <a:bodyPr wrap="square" lIns="0" tIns="0" rIns="0" bIns="0" rtlCol="0" anchor="ctr"/>
          <a:lstStyle/>
          <a:p>
            <a:pPr marL="0" indent="0">
              <a:lnSpc>
                <a:spcPts val="1350"/>
              </a:lnSpc>
              <a:buNone/>
            </a:pPr>
            <a:r>
              <a:rPr lang="en-US" sz="1200" dirty="0">
                <a:solidFill>
                  <a:srgbClr val="6F665A"/>
                </a:solidFill>
                <a:latin typeface="Calibri" pitchFamily="34" charset="0"/>
                <a:ea typeface="Calibri" pitchFamily="34" charset="-122"/>
                <a:cs typeface="Calibri" pitchFamily="34" charset="-120"/>
              </a:rPr>
              <a:t>Strategic lanes that fund specific priorities and programs.</a:t>
            </a:r>
            <a:endParaRPr lang="en-US" sz="1200" dirty="0"/>
          </a:p>
        </p:txBody>
      </p:sp>
      <p:sp>
        <p:nvSpPr>
          <p:cNvPr id="29" name="Shape 27"/>
          <p:cNvSpPr/>
          <p:nvPr/>
        </p:nvSpPr>
        <p:spPr>
          <a:xfrm>
            <a:off x="548640" y="4023360"/>
            <a:ext cx="8046720" cy="548640"/>
          </a:xfrm>
          <a:prstGeom prst="rect">
            <a:avLst/>
          </a:prstGeom>
          <a:solidFill>
            <a:srgbClr val="FBF6EC"/>
          </a:solidFill>
          <a:ln w="12700">
            <a:solidFill>
              <a:srgbClr val="D9CCB2"/>
            </a:solidFill>
            <a:prstDash val="solid"/>
          </a:ln>
        </p:spPr>
        <p:txBody>
          <a:bodyPr/>
          <a:lstStyle/>
          <a:p>
            <a:endParaRPr lang="en-US"/>
          </a:p>
        </p:txBody>
      </p:sp>
      <p:sp>
        <p:nvSpPr>
          <p:cNvPr id="30" name="Shape 28"/>
          <p:cNvSpPr/>
          <p:nvPr/>
        </p:nvSpPr>
        <p:spPr>
          <a:xfrm>
            <a:off x="548640" y="4023360"/>
            <a:ext cx="128016" cy="548640"/>
          </a:xfrm>
          <a:prstGeom prst="rect">
            <a:avLst/>
          </a:prstGeom>
          <a:solidFill>
            <a:srgbClr val="0F5E5A"/>
          </a:solidFill>
          <a:ln/>
        </p:spPr>
        <p:txBody>
          <a:bodyPr/>
          <a:lstStyle/>
          <a:p>
            <a:endParaRPr lang="en-US"/>
          </a:p>
        </p:txBody>
      </p:sp>
      <p:sp>
        <p:nvSpPr>
          <p:cNvPr id="31" name="Shape 29"/>
          <p:cNvSpPr/>
          <p:nvPr/>
        </p:nvSpPr>
        <p:spPr>
          <a:xfrm>
            <a:off x="859536" y="4114800"/>
            <a:ext cx="365760" cy="365760"/>
          </a:xfrm>
          <a:prstGeom prst="ellipse">
            <a:avLst/>
          </a:prstGeom>
          <a:solidFill>
            <a:srgbClr val="D98A2B"/>
          </a:solidFill>
          <a:ln/>
        </p:spPr>
        <p:txBody>
          <a:bodyPr/>
          <a:lstStyle/>
          <a:p>
            <a:endParaRPr lang="en-US"/>
          </a:p>
        </p:txBody>
      </p:sp>
      <p:sp>
        <p:nvSpPr>
          <p:cNvPr id="32" name="Text 30"/>
          <p:cNvSpPr/>
          <p:nvPr/>
        </p:nvSpPr>
        <p:spPr>
          <a:xfrm>
            <a:off x="859536" y="4114800"/>
            <a:ext cx="3657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eorgia" pitchFamily="34" charset="0"/>
                <a:ea typeface="Georgia" pitchFamily="34" charset="-122"/>
                <a:cs typeface="Georgia" pitchFamily="34" charset="-120"/>
              </a:rPr>
              <a:t>E</a:t>
            </a:r>
            <a:endParaRPr lang="en-US" sz="1600" dirty="0"/>
          </a:p>
        </p:txBody>
      </p:sp>
      <p:sp>
        <p:nvSpPr>
          <p:cNvPr id="33" name="Text 31"/>
          <p:cNvSpPr/>
          <p:nvPr/>
        </p:nvSpPr>
        <p:spPr>
          <a:xfrm>
            <a:off x="1417320" y="4023360"/>
            <a:ext cx="2743200" cy="548640"/>
          </a:xfrm>
          <a:prstGeom prst="rect">
            <a:avLst/>
          </a:prstGeom>
          <a:noFill/>
          <a:ln/>
        </p:spPr>
        <p:txBody>
          <a:bodyPr wrap="square" lIns="0" tIns="0" rIns="0" bIns="0" rtlCol="0" anchor="ctr"/>
          <a:lstStyle/>
          <a:p>
            <a:pPr marL="0" indent="0">
              <a:buNone/>
            </a:pPr>
            <a:r>
              <a:rPr lang="en-US" sz="1550" b="1" dirty="0">
                <a:solidFill>
                  <a:srgbClr val="2C2A24"/>
                </a:solidFill>
                <a:latin typeface="Georgia" pitchFamily="34" charset="0"/>
                <a:ea typeface="Georgia" pitchFamily="34" charset="-122"/>
                <a:cs typeface="Georgia" pitchFamily="34" charset="-120"/>
              </a:rPr>
              <a:t>Planned &amp; legacy giving</a:t>
            </a:r>
            <a:endParaRPr lang="en-US" sz="1550" dirty="0"/>
          </a:p>
        </p:txBody>
      </p:sp>
      <p:sp>
        <p:nvSpPr>
          <p:cNvPr id="34" name="Text 32"/>
          <p:cNvSpPr/>
          <p:nvPr/>
        </p:nvSpPr>
        <p:spPr>
          <a:xfrm>
            <a:off x="4160520" y="4023360"/>
            <a:ext cx="4251960" cy="548640"/>
          </a:xfrm>
          <a:prstGeom prst="rect">
            <a:avLst/>
          </a:prstGeom>
          <a:noFill/>
          <a:ln/>
        </p:spPr>
        <p:txBody>
          <a:bodyPr wrap="square" lIns="0" tIns="0" rIns="0" bIns="0" rtlCol="0" anchor="ctr"/>
          <a:lstStyle/>
          <a:p>
            <a:pPr marL="0" indent="0">
              <a:lnSpc>
                <a:spcPts val="1350"/>
              </a:lnSpc>
              <a:buNone/>
            </a:pPr>
            <a:r>
              <a:rPr lang="en-US" sz="1200" dirty="0">
                <a:solidFill>
                  <a:srgbClr val="6F665A"/>
                </a:solidFill>
                <a:latin typeface="Calibri" pitchFamily="34" charset="0"/>
                <a:ea typeface="Calibri" pitchFamily="34" charset="-122"/>
                <a:cs typeface="Calibri" pitchFamily="34" charset="-120"/>
              </a:rPr>
              <a:t>Long-horizon impact that extends generosity beyond a lifetime.</a:t>
            </a:r>
            <a:endParaRPr lang="en-US" sz="1200" dirty="0"/>
          </a:p>
        </p:txBody>
      </p:sp>
      <p:sp>
        <p:nvSpPr>
          <p:cNvPr id="35" name="Text 33"/>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11  /  16</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EEDF"/>
        </a:solidFill>
        <a:effectLst/>
      </p:bgPr>
    </p:bg>
    <p:spTree>
      <p:nvGrpSpPr>
        <p:cNvPr id="1" name="">
          <a:extLst>
            <a:ext uri="{FF2B5EF4-FFF2-40B4-BE49-F238E27FC236}">
              <a16:creationId xmlns:a16="http://schemas.microsoft.com/office/drawing/2014/main" id="{52A41273-C976-6AFE-3A90-648C51610184}"/>
            </a:ext>
          </a:extLst>
        </p:cNvPr>
        <p:cNvGrpSpPr/>
        <p:nvPr/>
      </p:nvGrpSpPr>
      <p:grpSpPr>
        <a:xfrm>
          <a:off x="0" y="0"/>
          <a:ext cx="0" cy="0"/>
          <a:chOff x="0" y="0"/>
          <a:chExt cx="0" cy="0"/>
        </a:xfrm>
      </p:grpSpPr>
      <p:sp>
        <p:nvSpPr>
          <p:cNvPr id="2" name="Shape 0">
            <a:extLst>
              <a:ext uri="{FF2B5EF4-FFF2-40B4-BE49-F238E27FC236}">
                <a16:creationId xmlns:a16="http://schemas.microsoft.com/office/drawing/2014/main" id="{C3AE4CA8-39A8-CAC0-539C-76B9006A89C4}"/>
              </a:ext>
            </a:extLst>
          </p:cNvPr>
          <p:cNvSpPr/>
          <p:nvPr/>
        </p:nvSpPr>
        <p:spPr>
          <a:xfrm>
            <a:off x="548640" y="498348"/>
            <a:ext cx="109728" cy="109728"/>
          </a:xfrm>
          <a:prstGeom prst="ellipse">
            <a:avLst/>
          </a:prstGeom>
          <a:solidFill>
            <a:srgbClr val="D98A2B"/>
          </a:solidFill>
          <a:ln/>
        </p:spPr>
        <p:txBody>
          <a:bodyPr/>
          <a:lstStyle/>
          <a:p>
            <a:endParaRPr lang="en-US"/>
          </a:p>
        </p:txBody>
      </p:sp>
      <p:sp>
        <p:nvSpPr>
          <p:cNvPr id="3" name="Text 1">
            <a:extLst>
              <a:ext uri="{FF2B5EF4-FFF2-40B4-BE49-F238E27FC236}">
                <a16:creationId xmlns:a16="http://schemas.microsoft.com/office/drawing/2014/main" id="{D11A0C9F-8AE0-7261-02AF-3FA2F941A181}"/>
              </a:ext>
            </a:extLst>
          </p:cNvPr>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CHOOSE YOUR VEHICLES</a:t>
            </a:r>
            <a:endParaRPr lang="en-US" sz="1250" dirty="0"/>
          </a:p>
        </p:txBody>
      </p:sp>
      <p:sp>
        <p:nvSpPr>
          <p:cNvPr id="35" name="Text 33">
            <a:extLst>
              <a:ext uri="{FF2B5EF4-FFF2-40B4-BE49-F238E27FC236}">
                <a16:creationId xmlns:a16="http://schemas.microsoft.com/office/drawing/2014/main" id="{47B47A9F-8501-56E6-357A-67F08894B7C6}"/>
              </a:ext>
            </a:extLst>
          </p:cNvPr>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11  /  16</a:t>
            </a:r>
            <a:endParaRPr lang="en-US" sz="1000" dirty="0"/>
          </a:p>
        </p:txBody>
      </p:sp>
      <p:pic>
        <p:nvPicPr>
          <p:cNvPr id="37" name="Picture 36">
            <a:extLst>
              <a:ext uri="{FF2B5EF4-FFF2-40B4-BE49-F238E27FC236}">
                <a16:creationId xmlns:a16="http://schemas.microsoft.com/office/drawing/2014/main" id="{804F6E19-F5BE-28D0-FA7B-DD76D82D247F}"/>
              </a:ext>
            </a:extLst>
          </p:cNvPr>
          <p:cNvPicPr>
            <a:picLocks noChangeAspect="1"/>
          </p:cNvPicPr>
          <p:nvPr/>
        </p:nvPicPr>
        <p:blipFill>
          <a:blip r:embed="rId3"/>
          <a:stretch>
            <a:fillRect/>
          </a:stretch>
        </p:blipFill>
        <p:spPr>
          <a:xfrm>
            <a:off x="325120" y="1227457"/>
            <a:ext cx="5215193" cy="3725858"/>
          </a:xfrm>
          <a:prstGeom prst="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38" name="TextBox 37">
            <a:extLst>
              <a:ext uri="{FF2B5EF4-FFF2-40B4-BE49-F238E27FC236}">
                <a16:creationId xmlns:a16="http://schemas.microsoft.com/office/drawing/2014/main" id="{D4B080E0-139C-B0F9-52AE-F1FB3E11DA60}"/>
              </a:ext>
            </a:extLst>
          </p:cNvPr>
          <p:cNvSpPr txBox="1"/>
          <p:nvPr/>
        </p:nvSpPr>
        <p:spPr>
          <a:xfrm>
            <a:off x="5852160" y="1859280"/>
            <a:ext cx="3027680" cy="1969770"/>
          </a:xfrm>
          <a:prstGeom prst="rect">
            <a:avLst/>
          </a:prstGeom>
          <a:noFill/>
        </p:spPr>
        <p:txBody>
          <a:bodyPr wrap="square" rtlCol="0">
            <a:spAutoFit/>
          </a:bodyPr>
          <a:lstStyle/>
          <a:p>
            <a:pPr algn="ctr"/>
            <a:r>
              <a:rPr lang="en-US" sz="2000" dirty="0">
                <a:effectLst>
                  <a:outerShdw blurRad="38100" dist="38100" dir="2700000" algn="tl">
                    <a:srgbClr val="000000">
                      <a:alpha val="43137"/>
                    </a:srgbClr>
                  </a:outerShdw>
                </a:effectLst>
                <a:hlinkClick r:id="rId4">
                  <a:extLst>
                    <a:ext uri="{A12FA001-AC4F-418D-AE19-62706E023703}">
                      <ahyp:hlinkClr xmlns:ahyp="http://schemas.microsoft.com/office/drawing/2018/hyperlinkcolor" val="tx"/>
                    </a:ext>
                  </a:extLst>
                </a:hlinkClick>
              </a:rPr>
              <a:t>www.KPMI.org</a:t>
            </a:r>
            <a:endParaRPr lang="en-US" sz="2000" dirty="0">
              <a:effectLst>
                <a:outerShdw blurRad="38100" dist="38100" dir="2700000" algn="tl">
                  <a:srgbClr val="000000">
                    <a:alpha val="43137"/>
                  </a:srgbClr>
                </a:outerShdw>
              </a:effectLst>
            </a:endParaRPr>
          </a:p>
          <a:p>
            <a:pPr marL="285750" indent="-285750">
              <a:buFont typeface="Courier New" panose="02070309020205020404" pitchFamily="49" charset="0"/>
              <a:buChar char="o"/>
            </a:pPr>
            <a:r>
              <a:rPr lang="en-US" dirty="0"/>
              <a:t>One-Time</a:t>
            </a:r>
          </a:p>
          <a:p>
            <a:pPr marL="285750" indent="-285750">
              <a:buFont typeface="Courier New" panose="02070309020205020404" pitchFamily="49" charset="0"/>
              <a:buChar char="o"/>
            </a:pPr>
            <a:r>
              <a:rPr lang="en-US" dirty="0"/>
              <a:t>Recurring Giving</a:t>
            </a:r>
          </a:p>
          <a:p>
            <a:pPr marL="285750" indent="-285750">
              <a:buFont typeface="Courier New" panose="02070309020205020404" pitchFamily="49" charset="0"/>
              <a:buChar char="o"/>
            </a:pPr>
            <a:r>
              <a:rPr lang="en-US" dirty="0"/>
              <a:t>Planned Giving </a:t>
            </a:r>
          </a:p>
          <a:p>
            <a:pPr marL="285750" indent="-285750">
              <a:buFont typeface="Courier New" panose="02070309020205020404" pitchFamily="49" charset="0"/>
              <a:buChar char="o"/>
            </a:pPr>
            <a:endParaRPr lang="en-US" dirty="0"/>
          </a:p>
          <a:p>
            <a:pPr marL="285750" indent="-285750">
              <a:buFont typeface="Courier New" panose="02070309020205020404" pitchFamily="49" charset="0"/>
              <a:buChar char="o"/>
            </a:pPr>
            <a:endParaRPr lang="en-US" dirty="0"/>
          </a:p>
          <a:p>
            <a:r>
              <a:rPr lang="en-US" sz="1200" dirty="0">
                <a:hlinkClick r:id="rId5"/>
              </a:rPr>
              <a:t>https://givebutter.com/kairosprisonministry</a:t>
            </a:r>
            <a:r>
              <a:rPr lang="en-US" sz="1200" dirty="0"/>
              <a:t> </a:t>
            </a:r>
          </a:p>
        </p:txBody>
      </p:sp>
    </p:spTree>
    <p:extLst>
      <p:ext uri="{BB962C8B-B14F-4D97-AF65-F5344CB8AC3E}">
        <p14:creationId xmlns:p14="http://schemas.microsoft.com/office/powerpoint/2010/main" val="1291194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2">
    <p:bg>
      <p:bgPr>
        <a:solidFill>
          <a:srgbClr val="F5EEDF"/>
        </a:solidFill>
        <a:effectLst/>
      </p:bgPr>
    </p:bg>
    <p:spTree>
      <p:nvGrpSpPr>
        <p:cNvPr id="1" name=""/>
        <p:cNvGrpSpPr/>
        <p:nvPr/>
      </p:nvGrpSpPr>
      <p:grpSpPr>
        <a:xfrm>
          <a:off x="0" y="0"/>
          <a:ext cx="0" cy="0"/>
          <a:chOff x="0" y="0"/>
          <a:chExt cx="0" cy="0"/>
        </a:xfrm>
      </p:grpSpPr>
      <p:sp>
        <p:nvSpPr>
          <p:cNvPr id="3" name="Shape 0"/>
          <p:cNvSpPr/>
          <p:nvPr/>
        </p:nvSpPr>
        <p:spPr>
          <a:xfrm>
            <a:off x="3264408" y="0"/>
            <a:ext cx="73152" cy="5143500"/>
          </a:xfrm>
          <a:prstGeom prst="rect">
            <a:avLst/>
          </a:prstGeom>
          <a:solidFill>
            <a:srgbClr val="D98A2B"/>
          </a:solidFill>
          <a:ln/>
        </p:spPr>
        <p:txBody>
          <a:bodyPr/>
          <a:lstStyle/>
          <a:p>
            <a:endParaRPr lang="en-US"/>
          </a:p>
        </p:txBody>
      </p:sp>
      <p:sp>
        <p:nvSpPr>
          <p:cNvPr id="4" name="Shape 1"/>
          <p:cNvSpPr/>
          <p:nvPr/>
        </p:nvSpPr>
        <p:spPr>
          <a:xfrm>
            <a:off x="3657600" y="544068"/>
            <a:ext cx="109728" cy="109728"/>
          </a:xfrm>
          <a:prstGeom prst="ellipse">
            <a:avLst/>
          </a:prstGeom>
          <a:solidFill>
            <a:srgbClr val="D98A2B"/>
          </a:solidFill>
          <a:ln/>
        </p:spPr>
        <p:txBody>
          <a:bodyPr/>
          <a:lstStyle/>
          <a:p>
            <a:endParaRPr lang="en-US"/>
          </a:p>
        </p:txBody>
      </p:sp>
      <p:sp>
        <p:nvSpPr>
          <p:cNvPr id="5" name="Text 2"/>
          <p:cNvSpPr/>
          <p:nvPr/>
        </p:nvSpPr>
        <p:spPr>
          <a:xfrm>
            <a:off x="3871981" y="461772"/>
            <a:ext cx="5272019"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DESTINATION + MILESTONES</a:t>
            </a:r>
            <a:endParaRPr lang="en-US" sz="1250" dirty="0"/>
          </a:p>
        </p:txBody>
      </p:sp>
      <p:sp>
        <p:nvSpPr>
          <p:cNvPr id="6" name="Text 3"/>
          <p:cNvSpPr/>
          <p:nvPr/>
        </p:nvSpPr>
        <p:spPr>
          <a:xfrm>
            <a:off x="3657600" y="822960"/>
            <a:ext cx="5212080" cy="868680"/>
          </a:xfrm>
          <a:prstGeom prst="rect">
            <a:avLst/>
          </a:prstGeom>
          <a:noFill/>
          <a:ln/>
        </p:spPr>
        <p:txBody>
          <a:bodyPr wrap="square" lIns="0" tIns="0" rIns="0" bIns="0" rtlCol="0" anchor="t"/>
          <a:lstStyle/>
          <a:p>
            <a:pPr marL="0" indent="0">
              <a:lnSpc>
                <a:spcPts val="2856"/>
              </a:lnSpc>
              <a:buNone/>
            </a:pPr>
            <a:r>
              <a:rPr lang="en-US" sz="2800" b="1" dirty="0">
                <a:solidFill>
                  <a:srgbClr val="2C2A24"/>
                </a:solidFill>
                <a:latin typeface="Georgia" pitchFamily="34" charset="0"/>
                <a:ea typeface="Georgia" pitchFamily="34" charset="-122"/>
                <a:cs typeface="Georgia" pitchFamily="34" charset="-120"/>
              </a:rPr>
              <a:t>The Campaign as an Expedition</a:t>
            </a:r>
            <a:endParaRPr lang="en-US" sz="2800" dirty="0"/>
          </a:p>
        </p:txBody>
      </p:sp>
      <p:sp>
        <p:nvSpPr>
          <p:cNvPr id="7" name="Shape 4"/>
          <p:cNvSpPr/>
          <p:nvPr/>
        </p:nvSpPr>
        <p:spPr>
          <a:xfrm>
            <a:off x="3657600" y="1828800"/>
            <a:ext cx="420624" cy="420624"/>
          </a:xfrm>
          <a:prstGeom prst="ellipse">
            <a:avLst/>
          </a:prstGeom>
          <a:solidFill>
            <a:srgbClr val="0F5E5A"/>
          </a:solidFill>
          <a:ln/>
        </p:spPr>
        <p:txBody>
          <a:bodyPr/>
          <a:lstStyle/>
          <a:p>
            <a:endParaRPr lang="en-US"/>
          </a:p>
        </p:txBody>
      </p:sp>
      <p:sp>
        <p:nvSpPr>
          <p:cNvPr id="8" name="Text 5"/>
          <p:cNvSpPr/>
          <p:nvPr/>
        </p:nvSpPr>
        <p:spPr>
          <a:xfrm>
            <a:off x="3657600" y="1828800"/>
            <a:ext cx="420624" cy="420624"/>
          </a:xfrm>
          <a:prstGeom prst="rect">
            <a:avLst/>
          </a:prstGeom>
          <a:noFill/>
          <a:ln/>
        </p:spPr>
        <p:txBody>
          <a:bodyPr wrap="square" lIns="0" tIns="0" rIns="0" bIns="0" rtlCol="0" anchor="ctr"/>
          <a:lstStyle/>
          <a:p>
            <a:pPr marL="0" indent="0" algn="ctr">
              <a:buNone/>
            </a:pPr>
            <a:r>
              <a:rPr lang="en-US" sz="1600" b="1" dirty="0">
                <a:solidFill>
                  <a:srgbClr val="F2C879"/>
                </a:solidFill>
                <a:latin typeface="Georgia" pitchFamily="34" charset="0"/>
                <a:ea typeface="Georgia" pitchFamily="34" charset="-122"/>
                <a:cs typeface="Georgia" pitchFamily="34" charset="-120"/>
              </a:rPr>
              <a:t>1</a:t>
            </a:r>
            <a:endParaRPr lang="en-US" sz="1600" dirty="0"/>
          </a:p>
        </p:txBody>
      </p:sp>
      <p:sp>
        <p:nvSpPr>
          <p:cNvPr id="9" name="Text 6"/>
          <p:cNvSpPr/>
          <p:nvPr/>
        </p:nvSpPr>
        <p:spPr>
          <a:xfrm>
            <a:off x="4261104" y="1773936"/>
            <a:ext cx="4846320" cy="365760"/>
          </a:xfrm>
          <a:prstGeom prst="rect">
            <a:avLst/>
          </a:prstGeom>
          <a:noFill/>
          <a:ln/>
        </p:spPr>
        <p:txBody>
          <a:bodyPr wrap="square" lIns="0" tIns="0" rIns="0" bIns="0" rtlCol="0" anchor="ctr"/>
          <a:lstStyle/>
          <a:p>
            <a:pPr marL="0" indent="0">
              <a:buNone/>
            </a:pPr>
            <a:r>
              <a:rPr lang="en-US" sz="1600" b="1" dirty="0">
                <a:solidFill>
                  <a:srgbClr val="0F5E5A"/>
                </a:solidFill>
                <a:latin typeface="Georgia" pitchFamily="34" charset="0"/>
                <a:ea typeface="Georgia" pitchFamily="34" charset="-122"/>
                <a:cs typeface="Georgia" pitchFamily="34" charset="-120"/>
              </a:rPr>
              <a:t>Define the destination</a:t>
            </a:r>
            <a:endParaRPr lang="en-US" sz="1600" dirty="0"/>
          </a:p>
        </p:txBody>
      </p:sp>
      <p:sp>
        <p:nvSpPr>
          <p:cNvPr id="10" name="Text 7"/>
          <p:cNvSpPr/>
          <p:nvPr/>
        </p:nvSpPr>
        <p:spPr>
          <a:xfrm>
            <a:off x="4261104" y="2139696"/>
            <a:ext cx="4892040" cy="658368"/>
          </a:xfrm>
          <a:prstGeom prst="rect">
            <a:avLst/>
          </a:prstGeom>
          <a:noFill/>
          <a:ln/>
        </p:spPr>
        <p:txBody>
          <a:bodyPr wrap="square" lIns="0" tIns="0" rIns="0" bIns="0" rtlCol="0" anchor="ctr"/>
          <a:lstStyle/>
          <a:p>
            <a:pPr marL="0" indent="0">
              <a:lnSpc>
                <a:spcPts val="1450"/>
              </a:lnSpc>
              <a:buNone/>
            </a:pPr>
            <a:r>
              <a:rPr lang="en-US" sz="1200" dirty="0">
                <a:solidFill>
                  <a:srgbClr val="2C2A24"/>
                </a:solidFill>
                <a:latin typeface="Calibri" pitchFamily="34" charset="0"/>
                <a:ea typeface="Calibri" pitchFamily="34" charset="-122"/>
                <a:cs typeface="Calibri" pitchFamily="34" charset="-120"/>
              </a:rPr>
              <a:t>Describe what success actually funds — the changed reality — not just a dollar number on a thermometer.</a:t>
            </a:r>
            <a:endParaRPr lang="en-US" sz="1200" dirty="0"/>
          </a:p>
        </p:txBody>
      </p:sp>
      <p:sp>
        <p:nvSpPr>
          <p:cNvPr id="11" name="Shape 8"/>
          <p:cNvSpPr/>
          <p:nvPr/>
        </p:nvSpPr>
        <p:spPr>
          <a:xfrm>
            <a:off x="3657600" y="2816352"/>
            <a:ext cx="420624" cy="420624"/>
          </a:xfrm>
          <a:prstGeom prst="ellipse">
            <a:avLst/>
          </a:prstGeom>
          <a:solidFill>
            <a:srgbClr val="0F5E5A"/>
          </a:solidFill>
          <a:ln/>
        </p:spPr>
        <p:txBody>
          <a:bodyPr/>
          <a:lstStyle/>
          <a:p>
            <a:endParaRPr lang="en-US"/>
          </a:p>
        </p:txBody>
      </p:sp>
      <p:sp>
        <p:nvSpPr>
          <p:cNvPr id="12" name="Text 9"/>
          <p:cNvSpPr/>
          <p:nvPr/>
        </p:nvSpPr>
        <p:spPr>
          <a:xfrm>
            <a:off x="3657600" y="2816352"/>
            <a:ext cx="420624" cy="420624"/>
          </a:xfrm>
          <a:prstGeom prst="rect">
            <a:avLst/>
          </a:prstGeom>
          <a:noFill/>
          <a:ln/>
        </p:spPr>
        <p:txBody>
          <a:bodyPr wrap="square" lIns="0" tIns="0" rIns="0" bIns="0" rtlCol="0" anchor="ctr"/>
          <a:lstStyle/>
          <a:p>
            <a:pPr marL="0" indent="0" algn="ctr">
              <a:buNone/>
            </a:pPr>
            <a:r>
              <a:rPr lang="en-US" sz="1600" b="1" dirty="0">
                <a:solidFill>
                  <a:srgbClr val="F2C879"/>
                </a:solidFill>
                <a:latin typeface="Georgia" pitchFamily="34" charset="0"/>
                <a:ea typeface="Georgia" pitchFamily="34" charset="-122"/>
                <a:cs typeface="Georgia" pitchFamily="34" charset="-120"/>
              </a:rPr>
              <a:t>2</a:t>
            </a:r>
            <a:endParaRPr lang="en-US" sz="1600" dirty="0"/>
          </a:p>
        </p:txBody>
      </p:sp>
      <p:sp>
        <p:nvSpPr>
          <p:cNvPr id="13" name="Text 10"/>
          <p:cNvSpPr/>
          <p:nvPr/>
        </p:nvSpPr>
        <p:spPr>
          <a:xfrm>
            <a:off x="4261104" y="2761488"/>
            <a:ext cx="4846320" cy="365760"/>
          </a:xfrm>
          <a:prstGeom prst="rect">
            <a:avLst/>
          </a:prstGeom>
          <a:noFill/>
          <a:ln/>
        </p:spPr>
        <p:txBody>
          <a:bodyPr wrap="square" lIns="0" tIns="0" rIns="0" bIns="0" rtlCol="0" anchor="ctr"/>
          <a:lstStyle/>
          <a:p>
            <a:pPr marL="0" indent="0">
              <a:buNone/>
            </a:pPr>
            <a:r>
              <a:rPr lang="en-US" sz="1600" b="1" dirty="0">
                <a:solidFill>
                  <a:srgbClr val="0F5E5A"/>
                </a:solidFill>
                <a:latin typeface="Georgia" pitchFamily="34" charset="0"/>
                <a:ea typeface="Georgia" pitchFamily="34" charset="-122"/>
                <a:cs typeface="Georgia" pitchFamily="34" charset="-120"/>
              </a:rPr>
              <a:t>Break goals into checkpoints</a:t>
            </a:r>
            <a:endParaRPr lang="en-US" sz="1600" dirty="0"/>
          </a:p>
        </p:txBody>
      </p:sp>
      <p:sp>
        <p:nvSpPr>
          <p:cNvPr id="14" name="Text 11"/>
          <p:cNvSpPr/>
          <p:nvPr/>
        </p:nvSpPr>
        <p:spPr>
          <a:xfrm>
            <a:off x="4261104" y="3127248"/>
            <a:ext cx="4892040" cy="658368"/>
          </a:xfrm>
          <a:prstGeom prst="rect">
            <a:avLst/>
          </a:prstGeom>
          <a:noFill/>
          <a:ln/>
        </p:spPr>
        <p:txBody>
          <a:bodyPr wrap="square" lIns="0" tIns="0" rIns="0" bIns="0" rtlCol="0" anchor="ctr"/>
          <a:lstStyle/>
          <a:p>
            <a:pPr marL="0" indent="0">
              <a:lnSpc>
                <a:spcPts val="1450"/>
              </a:lnSpc>
              <a:buNone/>
            </a:pPr>
            <a:r>
              <a:rPr lang="en-US" sz="1200" dirty="0">
                <a:solidFill>
                  <a:srgbClr val="2C2A24"/>
                </a:solidFill>
                <a:latin typeface="Calibri" pitchFamily="34" charset="0"/>
                <a:ea typeface="Calibri" pitchFamily="34" charset="-122"/>
                <a:cs typeface="Calibri" pitchFamily="34" charset="-120"/>
              </a:rPr>
              <a:t>Turn the distant summit into milestone stages the team can see, reach, and celebrate along the way.</a:t>
            </a:r>
            <a:endParaRPr lang="en-US" sz="1200" dirty="0"/>
          </a:p>
        </p:txBody>
      </p:sp>
      <p:sp>
        <p:nvSpPr>
          <p:cNvPr id="15" name="Shape 12"/>
          <p:cNvSpPr/>
          <p:nvPr/>
        </p:nvSpPr>
        <p:spPr>
          <a:xfrm>
            <a:off x="3657600" y="3803904"/>
            <a:ext cx="420624" cy="420624"/>
          </a:xfrm>
          <a:prstGeom prst="ellipse">
            <a:avLst/>
          </a:prstGeom>
          <a:solidFill>
            <a:srgbClr val="0F5E5A"/>
          </a:solidFill>
          <a:ln/>
        </p:spPr>
        <p:txBody>
          <a:bodyPr/>
          <a:lstStyle/>
          <a:p>
            <a:endParaRPr lang="en-US"/>
          </a:p>
        </p:txBody>
      </p:sp>
      <p:sp>
        <p:nvSpPr>
          <p:cNvPr id="16" name="Text 13"/>
          <p:cNvSpPr/>
          <p:nvPr/>
        </p:nvSpPr>
        <p:spPr>
          <a:xfrm>
            <a:off x="3657600" y="3803904"/>
            <a:ext cx="420624" cy="420624"/>
          </a:xfrm>
          <a:prstGeom prst="rect">
            <a:avLst/>
          </a:prstGeom>
          <a:noFill/>
          <a:ln/>
        </p:spPr>
        <p:txBody>
          <a:bodyPr wrap="square" lIns="0" tIns="0" rIns="0" bIns="0" rtlCol="0" anchor="ctr"/>
          <a:lstStyle/>
          <a:p>
            <a:pPr marL="0" indent="0" algn="ctr">
              <a:buNone/>
            </a:pPr>
            <a:r>
              <a:rPr lang="en-US" sz="1600" b="1" dirty="0">
                <a:solidFill>
                  <a:srgbClr val="F2C879"/>
                </a:solidFill>
                <a:latin typeface="Georgia" pitchFamily="34" charset="0"/>
                <a:ea typeface="Georgia" pitchFamily="34" charset="-122"/>
                <a:cs typeface="Georgia" pitchFamily="34" charset="-120"/>
              </a:rPr>
              <a:t>3</a:t>
            </a:r>
            <a:endParaRPr lang="en-US" sz="1600" dirty="0"/>
          </a:p>
        </p:txBody>
      </p:sp>
      <p:sp>
        <p:nvSpPr>
          <p:cNvPr id="17" name="Text 14"/>
          <p:cNvSpPr/>
          <p:nvPr/>
        </p:nvSpPr>
        <p:spPr>
          <a:xfrm>
            <a:off x="4261104" y="3749040"/>
            <a:ext cx="4846320" cy="365760"/>
          </a:xfrm>
          <a:prstGeom prst="rect">
            <a:avLst/>
          </a:prstGeom>
          <a:noFill/>
          <a:ln/>
        </p:spPr>
        <p:txBody>
          <a:bodyPr wrap="square" lIns="0" tIns="0" rIns="0" bIns="0" rtlCol="0" anchor="ctr"/>
          <a:lstStyle/>
          <a:p>
            <a:pPr marL="0" indent="0">
              <a:buNone/>
            </a:pPr>
            <a:r>
              <a:rPr lang="en-US" sz="1600" b="1" dirty="0">
                <a:solidFill>
                  <a:srgbClr val="0F5E5A"/>
                </a:solidFill>
                <a:latin typeface="Georgia" pitchFamily="34" charset="0"/>
                <a:ea typeface="Georgia" pitchFamily="34" charset="-122"/>
                <a:cs typeface="Georgia" pitchFamily="34" charset="-120"/>
              </a:rPr>
              <a:t>Assign owners, tools &amp; timelines</a:t>
            </a:r>
            <a:endParaRPr lang="en-US" sz="1600" dirty="0"/>
          </a:p>
        </p:txBody>
      </p:sp>
      <p:sp>
        <p:nvSpPr>
          <p:cNvPr id="18" name="Text 15"/>
          <p:cNvSpPr/>
          <p:nvPr/>
        </p:nvSpPr>
        <p:spPr>
          <a:xfrm>
            <a:off x="4261104" y="4114800"/>
            <a:ext cx="4892040" cy="658368"/>
          </a:xfrm>
          <a:prstGeom prst="rect">
            <a:avLst/>
          </a:prstGeom>
          <a:noFill/>
          <a:ln/>
        </p:spPr>
        <p:txBody>
          <a:bodyPr wrap="square" lIns="0" tIns="0" rIns="0" bIns="0" rtlCol="0" anchor="ctr"/>
          <a:lstStyle/>
          <a:p>
            <a:pPr marL="0" indent="0">
              <a:lnSpc>
                <a:spcPts val="1450"/>
              </a:lnSpc>
              <a:buNone/>
            </a:pPr>
            <a:r>
              <a:rPr lang="en-US" sz="1200" dirty="0">
                <a:solidFill>
                  <a:srgbClr val="2C2A24"/>
                </a:solidFill>
                <a:latin typeface="Calibri" pitchFamily="34" charset="0"/>
                <a:ea typeface="Calibri" pitchFamily="34" charset="-122"/>
                <a:cs typeface="Calibri" pitchFamily="34" charset="-120"/>
              </a:rPr>
              <a:t>Give every checkpoint a named owner, a clear method, and a real date so nothing drifts.</a:t>
            </a:r>
            <a:endParaRPr lang="en-US" sz="1200" dirty="0"/>
          </a:p>
        </p:txBody>
      </p:sp>
      <p:sp>
        <p:nvSpPr>
          <p:cNvPr id="19" name="Text 16"/>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12  /  16</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1791723-C957-AF84-4EFC-33366C80D1E3}"/>
              </a:ext>
            </a:extLst>
          </p:cNvPr>
          <p:cNvSpPr/>
          <p:nvPr/>
        </p:nvSpPr>
        <p:spPr>
          <a:xfrm>
            <a:off x="0" y="1033827"/>
            <a:ext cx="9144000" cy="4109673"/>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2"/>
              </a:solidFill>
            </a:endParaRPr>
          </a:p>
        </p:txBody>
      </p:sp>
      <p:sp>
        <p:nvSpPr>
          <p:cNvPr id="8" name="Title 1">
            <a:extLst>
              <a:ext uri="{FF2B5EF4-FFF2-40B4-BE49-F238E27FC236}">
                <a16:creationId xmlns:a16="http://schemas.microsoft.com/office/drawing/2014/main" id="{7C7A57D2-0CDD-A0E9-E82B-37149FDB707C}"/>
              </a:ext>
            </a:extLst>
          </p:cNvPr>
          <p:cNvSpPr>
            <a:spLocks noGrp="1"/>
          </p:cNvSpPr>
          <p:nvPr>
            <p:ph type="title"/>
          </p:nvPr>
        </p:nvSpPr>
        <p:spPr>
          <a:xfrm>
            <a:off x="482732" y="1033827"/>
            <a:ext cx="8229600" cy="772349"/>
          </a:xfrm>
        </p:spPr>
        <p:txBody>
          <a:bodyPr anchor="ctr">
            <a:normAutofit/>
          </a:bodyPr>
          <a:lstStyle/>
          <a:p>
            <a:r>
              <a:rPr lang="en-US" sz="4400" dirty="0">
                <a:solidFill>
                  <a:schemeClr val="accent3">
                    <a:lumMod val="50000"/>
                  </a:schemeClr>
                </a:solidFill>
                <a:effectLst>
                  <a:outerShdw blurRad="38100" dist="38100" dir="2700000" algn="tl">
                    <a:srgbClr val="000000">
                      <a:alpha val="43137"/>
                    </a:srgbClr>
                  </a:outerShdw>
                </a:effectLst>
              </a:rPr>
              <a:t>Kairos Donor Software</a:t>
            </a:r>
          </a:p>
        </p:txBody>
      </p:sp>
      <p:pic>
        <p:nvPicPr>
          <p:cNvPr id="3" name="Picture 2">
            <a:extLst>
              <a:ext uri="{FF2B5EF4-FFF2-40B4-BE49-F238E27FC236}">
                <a16:creationId xmlns:a16="http://schemas.microsoft.com/office/drawing/2014/main" id="{B52C25FF-785C-14EC-E408-108DE6F9882A}"/>
              </a:ext>
            </a:extLst>
          </p:cNvPr>
          <p:cNvPicPr>
            <a:picLocks noChangeAspect="1"/>
          </p:cNvPicPr>
          <p:nvPr/>
        </p:nvPicPr>
        <p:blipFill>
          <a:blip r:embed="rId2"/>
          <a:stretch>
            <a:fillRect/>
          </a:stretch>
        </p:blipFill>
        <p:spPr>
          <a:xfrm>
            <a:off x="533425" y="1806176"/>
            <a:ext cx="3708637" cy="29483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prst="angle"/>
            <a:contourClr>
              <a:srgbClr val="FFFFFF"/>
            </a:contourClr>
          </a:sp3d>
        </p:spPr>
      </p:pic>
      <p:sp>
        <p:nvSpPr>
          <p:cNvPr id="13" name="Content Placeholder 2">
            <a:extLst>
              <a:ext uri="{FF2B5EF4-FFF2-40B4-BE49-F238E27FC236}">
                <a16:creationId xmlns:a16="http://schemas.microsoft.com/office/drawing/2014/main" id="{416096A7-C68B-09B3-A31F-265CD74EDFB0}"/>
              </a:ext>
            </a:extLst>
          </p:cNvPr>
          <p:cNvSpPr>
            <a:spLocks noGrp="1"/>
          </p:cNvSpPr>
          <p:nvPr>
            <p:ph sz="half" idx="2"/>
          </p:nvPr>
        </p:nvSpPr>
        <p:spPr>
          <a:xfrm>
            <a:off x="4673731" y="1943100"/>
            <a:ext cx="4038600" cy="2686048"/>
          </a:xfrm>
        </p:spPr>
        <p:txBody>
          <a:bodyPr>
            <a:normAutofit/>
          </a:bodyPr>
          <a:lstStyle/>
          <a:p>
            <a:pPr marL="0" indent="0">
              <a:lnSpc>
                <a:spcPct val="90000"/>
              </a:lnSpc>
              <a:buNone/>
            </a:pPr>
            <a:r>
              <a:rPr lang="en-US" sz="1500" dirty="0">
                <a:hlinkClick r:id="rId3"/>
              </a:rPr>
              <a:t>Donor Letter Tutorial</a:t>
            </a:r>
            <a:endParaRPr lang="en-US" sz="1500" dirty="0"/>
          </a:p>
          <a:p>
            <a:pPr marL="0" indent="0">
              <a:lnSpc>
                <a:spcPct val="90000"/>
              </a:lnSpc>
              <a:buNone/>
            </a:pPr>
            <a:endParaRPr lang="en-US" sz="1500" dirty="0"/>
          </a:p>
          <a:p>
            <a:pPr marL="0" indent="0">
              <a:lnSpc>
                <a:spcPct val="90000"/>
              </a:lnSpc>
              <a:buNone/>
            </a:pPr>
            <a:r>
              <a:rPr lang="en-US" sz="1500" dirty="0"/>
              <a:t>Build Mailing Database</a:t>
            </a:r>
          </a:p>
          <a:p>
            <a:pPr marL="0" indent="0">
              <a:lnSpc>
                <a:spcPct val="90000"/>
              </a:lnSpc>
              <a:buNone/>
            </a:pPr>
            <a:r>
              <a:rPr lang="en-US" sz="1500" dirty="0"/>
              <a:t>Create/Edit Letter per Campaign</a:t>
            </a:r>
          </a:p>
          <a:p>
            <a:pPr lvl="1">
              <a:lnSpc>
                <a:spcPct val="90000"/>
              </a:lnSpc>
            </a:pPr>
            <a:r>
              <a:rPr lang="en-US" sz="1500" dirty="0"/>
              <a:t>Upcoming Weekend</a:t>
            </a:r>
          </a:p>
          <a:p>
            <a:pPr lvl="1">
              <a:lnSpc>
                <a:spcPct val="90000"/>
              </a:lnSpc>
            </a:pPr>
            <a:r>
              <a:rPr lang="en-US" sz="1500" dirty="0"/>
              <a:t>Annual Donor</a:t>
            </a:r>
          </a:p>
          <a:p>
            <a:pPr lvl="1">
              <a:lnSpc>
                <a:spcPct val="90000"/>
              </a:lnSpc>
            </a:pPr>
            <a:r>
              <a:rPr lang="en-US" sz="1500" dirty="0"/>
              <a:t>Corporate Donor</a:t>
            </a:r>
          </a:p>
          <a:p>
            <a:pPr lvl="1">
              <a:lnSpc>
                <a:spcPct val="90000"/>
              </a:lnSpc>
            </a:pPr>
            <a:r>
              <a:rPr lang="en-US" sz="1500" dirty="0"/>
              <a:t>Recurring Donor (monthly via </a:t>
            </a:r>
            <a:r>
              <a:rPr lang="en-US" sz="1500" dirty="0" err="1"/>
              <a:t>GiveButter</a:t>
            </a:r>
            <a:r>
              <a:rPr lang="en-US" sz="1500" dirty="0"/>
              <a:t>)</a:t>
            </a:r>
          </a:p>
          <a:p>
            <a:pPr lvl="1">
              <a:lnSpc>
                <a:spcPct val="90000"/>
              </a:lnSpc>
            </a:pPr>
            <a:r>
              <a:rPr lang="en-US" sz="1500" dirty="0"/>
              <a:t>Planned Giving (estate planning)</a:t>
            </a:r>
          </a:p>
          <a:p>
            <a:pPr marL="0" indent="0">
              <a:lnSpc>
                <a:spcPct val="90000"/>
              </a:lnSpc>
              <a:buNone/>
            </a:pPr>
            <a:r>
              <a:rPr lang="en-US" sz="1500" dirty="0"/>
              <a:t>Print the Letter</a:t>
            </a:r>
          </a:p>
        </p:txBody>
      </p:sp>
    </p:spTree>
    <p:extLst>
      <p:ext uri="{BB962C8B-B14F-4D97-AF65-F5344CB8AC3E}">
        <p14:creationId xmlns:p14="http://schemas.microsoft.com/office/powerpoint/2010/main" val="2096171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3">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RETENTION + UPGRADE</a:t>
            </a:r>
            <a:endParaRPr lang="en-US" sz="1250" dirty="0"/>
          </a:p>
        </p:txBody>
      </p:sp>
      <p:sp>
        <p:nvSpPr>
          <p:cNvPr id="4" name="Text 2"/>
          <p:cNvSpPr/>
          <p:nvPr/>
        </p:nvSpPr>
        <p:spPr>
          <a:xfrm>
            <a:off x="548640" y="1117624"/>
            <a:ext cx="8046720" cy="868680"/>
          </a:xfrm>
          <a:prstGeom prst="rect">
            <a:avLst/>
          </a:prstGeom>
          <a:noFill/>
          <a:ln/>
        </p:spPr>
        <p:txBody>
          <a:bodyPr wrap="square" lIns="0" tIns="0" rIns="0" bIns="0" rtlCol="0" anchor="t"/>
          <a:lstStyle/>
          <a:p>
            <a:pPr marL="0" indent="0">
              <a:lnSpc>
                <a:spcPts val="3162"/>
              </a:lnSpc>
              <a:buNone/>
            </a:pPr>
            <a:r>
              <a:rPr lang="en-US" sz="3100" b="1" dirty="0">
                <a:solidFill>
                  <a:srgbClr val="2C2A24"/>
                </a:solidFill>
                <a:latin typeface="Georgia" pitchFamily="34" charset="0"/>
                <a:ea typeface="Georgia" pitchFamily="34" charset="-122"/>
                <a:cs typeface="Georgia" pitchFamily="34" charset="-120"/>
              </a:rPr>
              <a:t>Stewardship: The Return Trip</a:t>
            </a:r>
            <a:endParaRPr lang="en-US" sz="3100" dirty="0"/>
          </a:p>
        </p:txBody>
      </p:sp>
      <p:sp>
        <p:nvSpPr>
          <p:cNvPr id="5" name="Text 3"/>
          <p:cNvSpPr/>
          <p:nvPr/>
        </p:nvSpPr>
        <p:spPr>
          <a:xfrm>
            <a:off x="548640" y="1463040"/>
            <a:ext cx="8046720" cy="320040"/>
          </a:xfrm>
          <a:prstGeom prst="rect">
            <a:avLst/>
          </a:prstGeom>
          <a:noFill/>
          <a:ln/>
        </p:spPr>
        <p:txBody>
          <a:bodyPr wrap="square" lIns="0" tIns="0" rIns="0" bIns="0" rtlCol="0" anchor="ctr"/>
          <a:lstStyle/>
          <a:p>
            <a:pPr marL="0" indent="0">
              <a:buNone/>
            </a:pPr>
            <a:r>
              <a:rPr lang="en-US" sz="1450" i="1" dirty="0">
                <a:solidFill>
                  <a:srgbClr val="6F665A"/>
                </a:solidFill>
                <a:latin typeface="Calibri" pitchFamily="34" charset="0"/>
                <a:ea typeface="Calibri" pitchFamily="34" charset="-122"/>
                <a:cs typeface="Calibri" pitchFamily="34" charset="-120"/>
              </a:rPr>
              <a:t>The journey doesn't end at the gift — it loops home and sets up the next trip.</a:t>
            </a:r>
            <a:endParaRPr lang="en-US" sz="1450" dirty="0"/>
          </a:p>
        </p:txBody>
      </p:sp>
      <p:sp>
        <p:nvSpPr>
          <p:cNvPr id="6" name="Shape 4"/>
          <p:cNvSpPr/>
          <p:nvPr/>
        </p:nvSpPr>
        <p:spPr>
          <a:xfrm>
            <a:off x="548640" y="2011680"/>
            <a:ext cx="2542032" cy="242316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7" name="Shape 5"/>
          <p:cNvSpPr/>
          <p:nvPr/>
        </p:nvSpPr>
        <p:spPr>
          <a:xfrm>
            <a:off x="786384" y="2286000"/>
            <a:ext cx="731520" cy="731520"/>
          </a:xfrm>
          <a:prstGeom prst="ellipse">
            <a:avLst/>
          </a:prstGeom>
          <a:solidFill>
            <a:srgbClr val="0F5E5A"/>
          </a:solidFill>
          <a:ln/>
        </p:spPr>
        <p:txBody>
          <a:bodyPr/>
          <a:lstStyle/>
          <a:p>
            <a:endParaRPr lang="en-US"/>
          </a:p>
        </p:txBody>
      </p:sp>
      <p:sp>
        <p:nvSpPr>
          <p:cNvPr id="8" name="Text 6"/>
          <p:cNvSpPr/>
          <p:nvPr/>
        </p:nvSpPr>
        <p:spPr>
          <a:xfrm>
            <a:off x="786384" y="2286000"/>
            <a:ext cx="731520" cy="731520"/>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1</a:t>
            </a:r>
            <a:endParaRPr lang="en-US" sz="2600" dirty="0"/>
          </a:p>
        </p:txBody>
      </p:sp>
      <p:sp>
        <p:nvSpPr>
          <p:cNvPr id="9" name="Text 7"/>
          <p:cNvSpPr/>
          <p:nvPr/>
        </p:nvSpPr>
        <p:spPr>
          <a:xfrm>
            <a:off x="786384" y="3145536"/>
            <a:ext cx="2066544" cy="731520"/>
          </a:xfrm>
          <a:prstGeom prst="rect">
            <a:avLst/>
          </a:prstGeom>
          <a:noFill/>
          <a:ln/>
        </p:spPr>
        <p:txBody>
          <a:bodyPr wrap="square" lIns="0" tIns="0" rIns="0" bIns="0" rtlCol="0" anchor="ctr"/>
          <a:lstStyle/>
          <a:p>
            <a:pPr marL="0" indent="0">
              <a:lnSpc>
                <a:spcPts val="1700"/>
              </a:lnSpc>
              <a:buNone/>
            </a:pPr>
            <a:r>
              <a:rPr lang="en-US" sz="1500" b="1" dirty="0">
                <a:solidFill>
                  <a:srgbClr val="2C2A24"/>
                </a:solidFill>
                <a:latin typeface="Georgia" pitchFamily="34" charset="0"/>
                <a:ea typeface="Georgia" pitchFamily="34" charset="-122"/>
                <a:cs typeface="Georgia" pitchFamily="34" charset="-120"/>
              </a:rPr>
              <a:t>Thank quickly &amp; personally</a:t>
            </a:r>
            <a:endParaRPr lang="en-US" sz="1500" dirty="0"/>
          </a:p>
        </p:txBody>
      </p:sp>
      <p:sp>
        <p:nvSpPr>
          <p:cNvPr id="10" name="Text 8"/>
          <p:cNvSpPr/>
          <p:nvPr/>
        </p:nvSpPr>
        <p:spPr>
          <a:xfrm>
            <a:off x="786384" y="3803904"/>
            <a:ext cx="2066544" cy="566928"/>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Fast, clear, human gratitude within days sets the tone for every interaction that follows.</a:t>
            </a:r>
            <a:endParaRPr lang="en-US" sz="1150" dirty="0"/>
          </a:p>
        </p:txBody>
      </p:sp>
      <p:sp>
        <p:nvSpPr>
          <p:cNvPr id="11" name="Shape 9"/>
          <p:cNvSpPr/>
          <p:nvPr/>
        </p:nvSpPr>
        <p:spPr>
          <a:xfrm>
            <a:off x="3392424" y="2011680"/>
            <a:ext cx="2542032" cy="242316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2" name="Shape 10"/>
          <p:cNvSpPr/>
          <p:nvPr/>
        </p:nvSpPr>
        <p:spPr>
          <a:xfrm>
            <a:off x="3630168" y="2286000"/>
            <a:ext cx="731520" cy="731520"/>
          </a:xfrm>
          <a:prstGeom prst="ellipse">
            <a:avLst/>
          </a:prstGeom>
          <a:solidFill>
            <a:srgbClr val="0F5E5A"/>
          </a:solidFill>
          <a:ln/>
        </p:spPr>
        <p:txBody>
          <a:bodyPr/>
          <a:lstStyle/>
          <a:p>
            <a:endParaRPr lang="en-US"/>
          </a:p>
        </p:txBody>
      </p:sp>
      <p:sp>
        <p:nvSpPr>
          <p:cNvPr id="13" name="Text 11"/>
          <p:cNvSpPr/>
          <p:nvPr/>
        </p:nvSpPr>
        <p:spPr>
          <a:xfrm>
            <a:off x="3630168" y="2286000"/>
            <a:ext cx="731520" cy="731520"/>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2</a:t>
            </a:r>
            <a:endParaRPr lang="en-US" sz="2600" dirty="0"/>
          </a:p>
        </p:txBody>
      </p:sp>
      <p:sp>
        <p:nvSpPr>
          <p:cNvPr id="14" name="Text 12"/>
          <p:cNvSpPr/>
          <p:nvPr/>
        </p:nvSpPr>
        <p:spPr>
          <a:xfrm>
            <a:off x="3630168" y="3145536"/>
            <a:ext cx="2066544" cy="731520"/>
          </a:xfrm>
          <a:prstGeom prst="rect">
            <a:avLst/>
          </a:prstGeom>
          <a:noFill/>
          <a:ln/>
        </p:spPr>
        <p:txBody>
          <a:bodyPr wrap="square" lIns="0" tIns="0" rIns="0" bIns="0" rtlCol="0" anchor="ctr"/>
          <a:lstStyle/>
          <a:p>
            <a:pPr marL="0" indent="0">
              <a:lnSpc>
                <a:spcPts val="1700"/>
              </a:lnSpc>
              <a:buNone/>
            </a:pPr>
            <a:r>
              <a:rPr lang="en-US" sz="1500" b="1" dirty="0">
                <a:solidFill>
                  <a:srgbClr val="2C2A24"/>
                </a:solidFill>
                <a:latin typeface="Georgia" pitchFamily="34" charset="0"/>
                <a:ea typeface="Georgia" pitchFamily="34" charset="-122"/>
                <a:cs typeface="Georgia" pitchFamily="34" charset="-120"/>
              </a:rPr>
              <a:t>Report impact consistently</a:t>
            </a:r>
            <a:endParaRPr lang="en-US" sz="1500" dirty="0"/>
          </a:p>
        </p:txBody>
      </p:sp>
      <p:sp>
        <p:nvSpPr>
          <p:cNvPr id="15" name="Text 13"/>
          <p:cNvSpPr/>
          <p:nvPr/>
        </p:nvSpPr>
        <p:spPr>
          <a:xfrm>
            <a:off x="3630168" y="3803904"/>
            <a:ext cx="2066544" cy="566928"/>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Show what changed because of the gift — again and again — so donors see their footprints on the trail.</a:t>
            </a:r>
            <a:endParaRPr lang="en-US" sz="1150" dirty="0"/>
          </a:p>
        </p:txBody>
      </p:sp>
      <p:sp>
        <p:nvSpPr>
          <p:cNvPr id="16" name="Shape 14"/>
          <p:cNvSpPr/>
          <p:nvPr/>
        </p:nvSpPr>
        <p:spPr>
          <a:xfrm>
            <a:off x="6236208" y="2011680"/>
            <a:ext cx="2542032" cy="242316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7" name="Shape 15"/>
          <p:cNvSpPr/>
          <p:nvPr/>
        </p:nvSpPr>
        <p:spPr>
          <a:xfrm>
            <a:off x="6473952" y="2286000"/>
            <a:ext cx="731520" cy="731520"/>
          </a:xfrm>
          <a:prstGeom prst="ellipse">
            <a:avLst/>
          </a:prstGeom>
          <a:solidFill>
            <a:srgbClr val="0F5E5A"/>
          </a:solidFill>
          <a:ln/>
        </p:spPr>
        <p:txBody>
          <a:bodyPr/>
          <a:lstStyle/>
          <a:p>
            <a:endParaRPr lang="en-US"/>
          </a:p>
        </p:txBody>
      </p:sp>
      <p:sp>
        <p:nvSpPr>
          <p:cNvPr id="18" name="Text 16"/>
          <p:cNvSpPr/>
          <p:nvPr/>
        </p:nvSpPr>
        <p:spPr>
          <a:xfrm>
            <a:off x="6473952" y="2286000"/>
            <a:ext cx="731520" cy="731520"/>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3</a:t>
            </a:r>
            <a:endParaRPr lang="en-US" sz="2600" dirty="0"/>
          </a:p>
        </p:txBody>
      </p:sp>
      <p:sp>
        <p:nvSpPr>
          <p:cNvPr id="19" name="Text 17"/>
          <p:cNvSpPr/>
          <p:nvPr/>
        </p:nvSpPr>
        <p:spPr>
          <a:xfrm>
            <a:off x="6473952" y="3145536"/>
            <a:ext cx="2066544" cy="731520"/>
          </a:xfrm>
          <a:prstGeom prst="rect">
            <a:avLst/>
          </a:prstGeom>
          <a:noFill/>
          <a:ln/>
        </p:spPr>
        <p:txBody>
          <a:bodyPr wrap="square" lIns="0" tIns="0" rIns="0" bIns="0" rtlCol="0" anchor="ctr"/>
          <a:lstStyle/>
          <a:p>
            <a:pPr marL="0" indent="0">
              <a:lnSpc>
                <a:spcPts val="1700"/>
              </a:lnSpc>
              <a:buNone/>
            </a:pPr>
            <a:r>
              <a:rPr lang="en-US" sz="1500" b="1" dirty="0">
                <a:solidFill>
                  <a:srgbClr val="2C2A24"/>
                </a:solidFill>
                <a:latin typeface="Georgia" pitchFamily="34" charset="0"/>
                <a:ea typeface="Georgia" pitchFamily="34" charset="-122"/>
                <a:cs typeface="Georgia" pitchFamily="34" charset="-120"/>
              </a:rPr>
              <a:t>Recognize in ways that honor legacy</a:t>
            </a:r>
            <a:endParaRPr lang="en-US" sz="1500" dirty="0"/>
          </a:p>
        </p:txBody>
      </p:sp>
      <p:sp>
        <p:nvSpPr>
          <p:cNvPr id="20" name="Text 18"/>
          <p:cNvSpPr/>
          <p:nvPr/>
        </p:nvSpPr>
        <p:spPr>
          <a:xfrm>
            <a:off x="6473952" y="3803904"/>
            <a:ext cx="2066544" cy="566928"/>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Celebrate support so it both honors the past and inspires the next, larger gift.</a:t>
            </a:r>
            <a:endParaRPr lang="en-US" sz="1150" dirty="0"/>
          </a:p>
        </p:txBody>
      </p:sp>
      <p:sp>
        <p:nvSpPr>
          <p:cNvPr id="21" name="Text 19"/>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13  /  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4">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369260" y="484632"/>
            <a:ext cx="109728" cy="109728"/>
          </a:xfrm>
          <a:prstGeom prst="ellipse">
            <a:avLst/>
          </a:prstGeom>
          <a:solidFill>
            <a:srgbClr val="D98A2B"/>
          </a:solidFill>
          <a:ln/>
        </p:spPr>
        <p:txBody>
          <a:bodyPr/>
          <a:lstStyle/>
          <a:p>
            <a:endParaRPr lang="en-US"/>
          </a:p>
        </p:txBody>
      </p:sp>
      <p:sp>
        <p:nvSpPr>
          <p:cNvPr id="3" name="Text 1"/>
          <p:cNvSpPr/>
          <p:nvPr/>
        </p:nvSpPr>
        <p:spPr>
          <a:xfrm>
            <a:off x="557784" y="402599"/>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HOW WE KNOW WE'RE ON TRACK</a:t>
            </a:r>
            <a:endParaRPr lang="en-US" sz="1250" dirty="0"/>
          </a:p>
        </p:txBody>
      </p:sp>
      <p:sp>
        <p:nvSpPr>
          <p:cNvPr id="4" name="Text 2"/>
          <p:cNvSpPr/>
          <p:nvPr/>
        </p:nvSpPr>
        <p:spPr>
          <a:xfrm>
            <a:off x="557784" y="1295342"/>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Metrics Are Our GPS</a:t>
            </a:r>
            <a:endParaRPr lang="en-US" sz="3200" dirty="0"/>
          </a:p>
        </p:txBody>
      </p:sp>
      <p:sp>
        <p:nvSpPr>
          <p:cNvPr id="5" name="Shape 3"/>
          <p:cNvSpPr/>
          <p:nvPr/>
        </p:nvSpPr>
        <p:spPr>
          <a:xfrm>
            <a:off x="548640" y="1920240"/>
            <a:ext cx="1801368" cy="192024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6" name="Shape 4"/>
          <p:cNvSpPr/>
          <p:nvPr/>
        </p:nvSpPr>
        <p:spPr>
          <a:xfrm>
            <a:off x="548640" y="1920240"/>
            <a:ext cx="1801368" cy="566928"/>
          </a:xfrm>
          <a:prstGeom prst="rect">
            <a:avLst/>
          </a:prstGeom>
          <a:solidFill>
            <a:srgbClr val="0F5E5A"/>
          </a:solidFill>
          <a:ln/>
        </p:spPr>
        <p:txBody>
          <a:bodyPr/>
          <a:lstStyle/>
          <a:p>
            <a:endParaRPr lang="en-US"/>
          </a:p>
        </p:txBody>
      </p:sp>
      <p:sp>
        <p:nvSpPr>
          <p:cNvPr id="7" name="Text 5"/>
          <p:cNvSpPr/>
          <p:nvPr/>
        </p:nvSpPr>
        <p:spPr>
          <a:xfrm>
            <a:off x="640080" y="1920240"/>
            <a:ext cx="1618488" cy="566928"/>
          </a:xfrm>
          <a:prstGeom prst="rect">
            <a:avLst/>
          </a:prstGeom>
          <a:noFill/>
          <a:ln/>
        </p:spPr>
        <p:txBody>
          <a:bodyPr wrap="square" lIns="0" tIns="0" rIns="0" bIns="0" rtlCol="0" anchor="ctr"/>
          <a:lstStyle/>
          <a:p>
            <a:pPr marL="0" indent="0" algn="ctr">
              <a:lnSpc>
                <a:spcPts val="1500"/>
              </a:lnSpc>
              <a:buNone/>
            </a:pPr>
            <a:r>
              <a:rPr lang="en-US" sz="1400" b="1" dirty="0">
                <a:solidFill>
                  <a:srgbClr val="FFFFFF"/>
                </a:solidFill>
                <a:latin typeface="Georgia" pitchFamily="34" charset="0"/>
                <a:ea typeface="Georgia" pitchFamily="34" charset="-122"/>
                <a:cs typeface="Georgia" pitchFamily="34" charset="-120"/>
              </a:rPr>
              <a:t>Acquisition</a:t>
            </a:r>
            <a:endParaRPr lang="en-US" sz="1400" dirty="0"/>
          </a:p>
        </p:txBody>
      </p:sp>
      <p:sp>
        <p:nvSpPr>
          <p:cNvPr id="8" name="Text 6"/>
          <p:cNvSpPr/>
          <p:nvPr/>
        </p:nvSpPr>
        <p:spPr>
          <a:xfrm>
            <a:off x="713232" y="2633472"/>
            <a:ext cx="1472184" cy="1097280"/>
          </a:xfrm>
          <a:prstGeom prst="rect">
            <a:avLst/>
          </a:prstGeom>
          <a:noFill/>
          <a:ln/>
        </p:spPr>
        <p:txBody>
          <a:bodyPr wrap="square" lIns="0" tIns="0" rIns="0" bIns="0" rtlCol="0" anchor="ctr"/>
          <a:lstStyle/>
          <a:p>
            <a:pPr marL="0" indent="0" algn="ctr">
              <a:lnSpc>
                <a:spcPts val="1400"/>
              </a:lnSpc>
              <a:buNone/>
            </a:pPr>
            <a:r>
              <a:rPr lang="en-US" sz="1150" dirty="0">
                <a:solidFill>
                  <a:srgbClr val="2C2A24"/>
                </a:solidFill>
                <a:latin typeface="Calibri" pitchFamily="34" charset="0"/>
                <a:ea typeface="Calibri" pitchFamily="34" charset="-122"/>
                <a:cs typeface="Calibri" pitchFamily="34" charset="-120"/>
              </a:rPr>
              <a:t>New donors gained — is the top of the journey filling?</a:t>
            </a:r>
            <a:endParaRPr lang="en-US" sz="1150" dirty="0"/>
          </a:p>
        </p:txBody>
      </p:sp>
      <p:sp>
        <p:nvSpPr>
          <p:cNvPr id="9" name="Shape 7"/>
          <p:cNvSpPr/>
          <p:nvPr/>
        </p:nvSpPr>
        <p:spPr>
          <a:xfrm>
            <a:off x="2633472" y="1920240"/>
            <a:ext cx="1801368" cy="192024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0" name="Shape 8"/>
          <p:cNvSpPr/>
          <p:nvPr/>
        </p:nvSpPr>
        <p:spPr>
          <a:xfrm>
            <a:off x="2633472" y="1920240"/>
            <a:ext cx="1801368" cy="566928"/>
          </a:xfrm>
          <a:prstGeom prst="rect">
            <a:avLst/>
          </a:prstGeom>
          <a:solidFill>
            <a:srgbClr val="0F5E5A"/>
          </a:solidFill>
          <a:ln/>
        </p:spPr>
        <p:txBody>
          <a:bodyPr/>
          <a:lstStyle/>
          <a:p>
            <a:endParaRPr lang="en-US"/>
          </a:p>
        </p:txBody>
      </p:sp>
      <p:sp>
        <p:nvSpPr>
          <p:cNvPr id="11" name="Text 9"/>
          <p:cNvSpPr/>
          <p:nvPr/>
        </p:nvSpPr>
        <p:spPr>
          <a:xfrm>
            <a:off x="2724912" y="1920240"/>
            <a:ext cx="1618488" cy="566928"/>
          </a:xfrm>
          <a:prstGeom prst="rect">
            <a:avLst/>
          </a:prstGeom>
          <a:noFill/>
          <a:ln/>
        </p:spPr>
        <p:txBody>
          <a:bodyPr wrap="square" lIns="0" tIns="0" rIns="0" bIns="0" rtlCol="0" anchor="ctr"/>
          <a:lstStyle/>
          <a:p>
            <a:pPr marL="0" indent="0" algn="ctr">
              <a:lnSpc>
                <a:spcPts val="1500"/>
              </a:lnSpc>
              <a:buNone/>
            </a:pPr>
            <a:r>
              <a:rPr lang="en-US" sz="1400" b="1" dirty="0">
                <a:solidFill>
                  <a:srgbClr val="FFFFFF"/>
                </a:solidFill>
                <a:latin typeface="Georgia" pitchFamily="34" charset="0"/>
                <a:ea typeface="Georgia" pitchFamily="34" charset="-122"/>
                <a:cs typeface="Georgia" pitchFamily="34" charset="-120"/>
              </a:rPr>
              <a:t>Retention</a:t>
            </a:r>
            <a:endParaRPr lang="en-US" sz="1400" dirty="0"/>
          </a:p>
        </p:txBody>
      </p:sp>
      <p:sp>
        <p:nvSpPr>
          <p:cNvPr id="12" name="Text 10"/>
          <p:cNvSpPr/>
          <p:nvPr/>
        </p:nvSpPr>
        <p:spPr>
          <a:xfrm>
            <a:off x="2798064" y="2633472"/>
            <a:ext cx="1472184" cy="1097280"/>
          </a:xfrm>
          <a:prstGeom prst="rect">
            <a:avLst/>
          </a:prstGeom>
          <a:noFill/>
          <a:ln/>
        </p:spPr>
        <p:txBody>
          <a:bodyPr wrap="square" lIns="0" tIns="0" rIns="0" bIns="0" rtlCol="0" anchor="ctr"/>
          <a:lstStyle/>
          <a:p>
            <a:pPr marL="0" indent="0" algn="ctr">
              <a:lnSpc>
                <a:spcPts val="1400"/>
              </a:lnSpc>
              <a:buNone/>
            </a:pPr>
            <a:r>
              <a:rPr lang="en-US" sz="1150" dirty="0">
                <a:solidFill>
                  <a:srgbClr val="2C2A24"/>
                </a:solidFill>
                <a:latin typeface="Calibri" pitchFamily="34" charset="0"/>
                <a:ea typeface="Calibri" pitchFamily="34" charset="-122"/>
                <a:cs typeface="Calibri" pitchFamily="34" charset="-120"/>
              </a:rPr>
              <a:t>Donors who stay and give again — are we keeping travelers?</a:t>
            </a:r>
            <a:endParaRPr lang="en-US" sz="1150" dirty="0"/>
          </a:p>
        </p:txBody>
      </p:sp>
      <p:sp>
        <p:nvSpPr>
          <p:cNvPr id="13" name="Shape 11"/>
          <p:cNvSpPr/>
          <p:nvPr/>
        </p:nvSpPr>
        <p:spPr>
          <a:xfrm>
            <a:off x="4718304" y="1920240"/>
            <a:ext cx="1801368" cy="192024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4" name="Shape 12"/>
          <p:cNvSpPr/>
          <p:nvPr/>
        </p:nvSpPr>
        <p:spPr>
          <a:xfrm>
            <a:off x="4718304" y="1920240"/>
            <a:ext cx="1801368" cy="566928"/>
          </a:xfrm>
          <a:prstGeom prst="rect">
            <a:avLst/>
          </a:prstGeom>
          <a:solidFill>
            <a:srgbClr val="0F5E5A"/>
          </a:solidFill>
          <a:ln/>
        </p:spPr>
        <p:txBody>
          <a:bodyPr/>
          <a:lstStyle/>
          <a:p>
            <a:endParaRPr lang="en-US"/>
          </a:p>
        </p:txBody>
      </p:sp>
      <p:sp>
        <p:nvSpPr>
          <p:cNvPr id="15" name="Text 13"/>
          <p:cNvSpPr/>
          <p:nvPr/>
        </p:nvSpPr>
        <p:spPr>
          <a:xfrm>
            <a:off x="4809744" y="1920240"/>
            <a:ext cx="1618488" cy="566928"/>
          </a:xfrm>
          <a:prstGeom prst="rect">
            <a:avLst/>
          </a:prstGeom>
          <a:noFill/>
          <a:ln/>
        </p:spPr>
        <p:txBody>
          <a:bodyPr wrap="square" lIns="0" tIns="0" rIns="0" bIns="0" rtlCol="0" anchor="ctr"/>
          <a:lstStyle/>
          <a:p>
            <a:pPr marL="0" indent="0" algn="ctr">
              <a:lnSpc>
                <a:spcPts val="1500"/>
              </a:lnSpc>
              <a:buNone/>
            </a:pPr>
            <a:r>
              <a:rPr lang="en-US" sz="1400" b="1" dirty="0">
                <a:solidFill>
                  <a:srgbClr val="FFFFFF"/>
                </a:solidFill>
                <a:latin typeface="Georgia" pitchFamily="34" charset="0"/>
                <a:ea typeface="Georgia" pitchFamily="34" charset="-122"/>
                <a:cs typeface="Georgia" pitchFamily="34" charset="-120"/>
              </a:rPr>
              <a:t>Recurring growth</a:t>
            </a:r>
            <a:endParaRPr lang="en-US" sz="1400" dirty="0"/>
          </a:p>
        </p:txBody>
      </p:sp>
      <p:sp>
        <p:nvSpPr>
          <p:cNvPr id="16" name="Text 14"/>
          <p:cNvSpPr/>
          <p:nvPr/>
        </p:nvSpPr>
        <p:spPr>
          <a:xfrm>
            <a:off x="4882896" y="2633472"/>
            <a:ext cx="1472184" cy="1097280"/>
          </a:xfrm>
          <a:prstGeom prst="rect">
            <a:avLst/>
          </a:prstGeom>
          <a:noFill/>
          <a:ln/>
        </p:spPr>
        <p:txBody>
          <a:bodyPr wrap="square" lIns="0" tIns="0" rIns="0" bIns="0" rtlCol="0" anchor="ctr"/>
          <a:lstStyle/>
          <a:p>
            <a:pPr marL="0" indent="0" algn="ctr">
              <a:lnSpc>
                <a:spcPts val="1400"/>
              </a:lnSpc>
              <a:buNone/>
            </a:pPr>
            <a:r>
              <a:rPr lang="en-US" sz="1150" dirty="0">
                <a:solidFill>
                  <a:srgbClr val="2C2A24"/>
                </a:solidFill>
                <a:latin typeface="Calibri" pitchFamily="34" charset="0"/>
                <a:ea typeface="Calibri" pitchFamily="34" charset="-122"/>
                <a:cs typeface="Calibri" pitchFamily="34" charset="-120"/>
              </a:rPr>
              <a:t>Sustainers added — is predictable income rising?</a:t>
            </a:r>
            <a:endParaRPr lang="en-US" sz="1150" dirty="0"/>
          </a:p>
        </p:txBody>
      </p:sp>
      <p:sp>
        <p:nvSpPr>
          <p:cNvPr id="17" name="Shape 15"/>
          <p:cNvSpPr/>
          <p:nvPr/>
        </p:nvSpPr>
        <p:spPr>
          <a:xfrm>
            <a:off x="6803136" y="1920240"/>
            <a:ext cx="1801368" cy="192024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8" name="Shape 16"/>
          <p:cNvSpPr/>
          <p:nvPr/>
        </p:nvSpPr>
        <p:spPr>
          <a:xfrm>
            <a:off x="6803136" y="1920240"/>
            <a:ext cx="1801368" cy="566928"/>
          </a:xfrm>
          <a:prstGeom prst="rect">
            <a:avLst/>
          </a:prstGeom>
          <a:solidFill>
            <a:srgbClr val="0F5E5A"/>
          </a:solidFill>
          <a:ln/>
        </p:spPr>
        <p:txBody>
          <a:bodyPr/>
          <a:lstStyle/>
          <a:p>
            <a:endParaRPr lang="en-US"/>
          </a:p>
        </p:txBody>
      </p:sp>
      <p:sp>
        <p:nvSpPr>
          <p:cNvPr id="19" name="Text 17"/>
          <p:cNvSpPr/>
          <p:nvPr/>
        </p:nvSpPr>
        <p:spPr>
          <a:xfrm>
            <a:off x="6894576" y="1920240"/>
            <a:ext cx="1618488" cy="566928"/>
          </a:xfrm>
          <a:prstGeom prst="rect">
            <a:avLst/>
          </a:prstGeom>
          <a:noFill/>
          <a:ln/>
        </p:spPr>
        <p:txBody>
          <a:bodyPr wrap="square" lIns="0" tIns="0" rIns="0" bIns="0" rtlCol="0" anchor="ctr"/>
          <a:lstStyle/>
          <a:p>
            <a:pPr marL="0" indent="0" algn="ctr">
              <a:lnSpc>
                <a:spcPts val="1500"/>
              </a:lnSpc>
              <a:buNone/>
            </a:pPr>
            <a:r>
              <a:rPr lang="en-US" sz="1400" b="1" dirty="0">
                <a:solidFill>
                  <a:srgbClr val="FFFFFF"/>
                </a:solidFill>
                <a:latin typeface="Georgia" pitchFamily="34" charset="0"/>
                <a:ea typeface="Georgia" pitchFamily="34" charset="-122"/>
                <a:cs typeface="Georgia" pitchFamily="34" charset="-120"/>
              </a:rPr>
              <a:t>Upgrades</a:t>
            </a:r>
            <a:endParaRPr lang="en-US" sz="1400" dirty="0"/>
          </a:p>
        </p:txBody>
      </p:sp>
      <p:sp>
        <p:nvSpPr>
          <p:cNvPr id="20" name="Text 18"/>
          <p:cNvSpPr/>
          <p:nvPr/>
        </p:nvSpPr>
        <p:spPr>
          <a:xfrm>
            <a:off x="6967728" y="2633472"/>
            <a:ext cx="1472184" cy="1097280"/>
          </a:xfrm>
          <a:prstGeom prst="rect">
            <a:avLst/>
          </a:prstGeom>
          <a:noFill/>
          <a:ln/>
        </p:spPr>
        <p:txBody>
          <a:bodyPr wrap="square" lIns="0" tIns="0" rIns="0" bIns="0" rtlCol="0" anchor="ctr"/>
          <a:lstStyle/>
          <a:p>
            <a:pPr marL="0" indent="0" algn="ctr">
              <a:lnSpc>
                <a:spcPts val="1400"/>
              </a:lnSpc>
              <a:buNone/>
            </a:pPr>
            <a:r>
              <a:rPr lang="en-US" sz="1150" dirty="0">
                <a:solidFill>
                  <a:srgbClr val="2C2A24"/>
                </a:solidFill>
                <a:latin typeface="Calibri" pitchFamily="34" charset="0"/>
                <a:ea typeface="Calibri" pitchFamily="34" charset="-122"/>
                <a:cs typeface="Calibri" pitchFamily="34" charset="-120"/>
              </a:rPr>
              <a:t>Donors giving more — are relationships deepening?</a:t>
            </a:r>
            <a:endParaRPr lang="en-US" sz="1150" dirty="0"/>
          </a:p>
        </p:txBody>
      </p:sp>
      <p:sp>
        <p:nvSpPr>
          <p:cNvPr id="21" name="Shape 19"/>
          <p:cNvSpPr/>
          <p:nvPr/>
        </p:nvSpPr>
        <p:spPr>
          <a:xfrm>
            <a:off x="548640" y="4160520"/>
            <a:ext cx="8046720" cy="713232"/>
          </a:xfrm>
          <a:prstGeom prst="rect">
            <a:avLst/>
          </a:prstGeom>
          <a:solidFill>
            <a:srgbClr val="D98A2B"/>
          </a:solidFill>
          <a:ln/>
          <a:effectLst>
            <a:outerShdw blurRad="88900" dist="38100" dir="5400000" algn="bl" rotWithShape="0">
              <a:srgbClr val="6B5B3E">
                <a:alpha val="22000"/>
              </a:srgbClr>
            </a:outerShdw>
          </a:effectLst>
        </p:spPr>
        <p:txBody>
          <a:bodyPr/>
          <a:lstStyle/>
          <a:p>
            <a:endParaRPr lang="en-US"/>
          </a:p>
        </p:txBody>
      </p:sp>
      <p:sp>
        <p:nvSpPr>
          <p:cNvPr id="22" name="Text 20"/>
          <p:cNvSpPr/>
          <p:nvPr/>
        </p:nvSpPr>
        <p:spPr>
          <a:xfrm>
            <a:off x="548640" y="4160520"/>
            <a:ext cx="8046720" cy="713232"/>
          </a:xfrm>
          <a:prstGeom prst="rect">
            <a:avLst/>
          </a:prstGeom>
          <a:noFill/>
          <a:ln/>
        </p:spPr>
        <p:txBody>
          <a:bodyPr wrap="square" lIns="0" tIns="0" rIns="0" bIns="0" rtlCol="0" anchor="ctr"/>
          <a:lstStyle/>
          <a:p>
            <a:pPr marL="0" indent="0" algn="ctr">
              <a:buNone/>
            </a:pPr>
            <a:r>
              <a:rPr lang="en-US" sz="1450" b="1">
                <a:solidFill>
                  <a:srgbClr val="2C2A24"/>
                </a:solidFill>
                <a:latin typeface="Georgia" pitchFamily="34" charset="0"/>
                <a:ea typeface="Georgia" pitchFamily="34" charset="-122"/>
                <a:cs typeface="Georgia" pitchFamily="34" charset="-120"/>
              </a:rPr>
              <a:t>Celebrate milestone wins </a:t>
            </a:r>
            <a:r>
              <a:rPr lang="en-US" sz="1450">
                <a:solidFill>
                  <a:srgbClr val="2C2A24"/>
                </a:solidFill>
                <a:latin typeface="Georgia" pitchFamily="34" charset="0"/>
                <a:ea typeface="Georgia" pitchFamily="34" charset="-122"/>
                <a:cs typeface="Georgia" pitchFamily="34" charset="-120"/>
              </a:rPr>
              <a:t>— momentum is built one recognized victory at a time.</a:t>
            </a:r>
            <a:endParaRPr lang="en-US" sz="1450" dirty="0"/>
          </a:p>
        </p:txBody>
      </p:sp>
      <p:sp>
        <p:nvSpPr>
          <p:cNvPr id="23" name="Text 21"/>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14  /  16</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5">
    <p:bg>
      <p:bgPr>
        <a:solidFill>
          <a:srgbClr val="EAF1F0"/>
        </a:solidFill>
        <a:effectLst/>
      </p:bgPr>
    </p:bg>
    <p:spTree>
      <p:nvGrpSpPr>
        <p:cNvPr id="1" name=""/>
        <p:cNvGrpSpPr/>
        <p:nvPr/>
      </p:nvGrpSpPr>
      <p:grpSpPr>
        <a:xfrm>
          <a:off x="0" y="0"/>
          <a:ext cx="0" cy="0"/>
          <a:chOff x="0" y="0"/>
          <a:chExt cx="0" cy="0"/>
        </a:xfrm>
      </p:grpSpPr>
      <p:sp>
        <p:nvSpPr>
          <p:cNvPr id="2" name="Shape 0"/>
          <p:cNvSpPr/>
          <p:nvPr/>
        </p:nvSpPr>
        <p:spPr>
          <a:xfrm>
            <a:off x="0" y="0"/>
            <a:ext cx="9144000" cy="1417320"/>
          </a:xfrm>
          <a:prstGeom prst="rect">
            <a:avLst/>
          </a:prstGeom>
          <a:solidFill>
            <a:srgbClr val="0F5E5A"/>
          </a:solidFill>
          <a:ln/>
        </p:spPr>
        <p:txBody>
          <a:bodyPr/>
          <a:lstStyle/>
          <a:p>
            <a:endParaRPr lang="en-US"/>
          </a:p>
        </p:txBody>
      </p:sp>
      <p:sp>
        <p:nvSpPr>
          <p:cNvPr id="3" name="Shape 1"/>
          <p:cNvSpPr/>
          <p:nvPr/>
        </p:nvSpPr>
        <p:spPr>
          <a:xfrm>
            <a:off x="548640" y="384048"/>
            <a:ext cx="1554480" cy="457200"/>
          </a:xfrm>
          <a:prstGeom prst="rect">
            <a:avLst/>
          </a:prstGeom>
          <a:solidFill>
            <a:srgbClr val="D98A2B"/>
          </a:solidFill>
          <a:ln/>
        </p:spPr>
        <p:txBody>
          <a:bodyPr/>
          <a:lstStyle/>
          <a:p>
            <a:endParaRPr lang="en-US"/>
          </a:p>
        </p:txBody>
      </p:sp>
      <p:sp>
        <p:nvSpPr>
          <p:cNvPr id="4" name="Text 2"/>
          <p:cNvSpPr/>
          <p:nvPr/>
        </p:nvSpPr>
        <p:spPr>
          <a:xfrm>
            <a:off x="548640" y="384048"/>
            <a:ext cx="1554480" cy="457200"/>
          </a:xfrm>
          <a:prstGeom prst="rect">
            <a:avLst/>
          </a:prstGeom>
          <a:noFill/>
          <a:ln/>
        </p:spPr>
        <p:txBody>
          <a:bodyPr wrap="square" lIns="0" tIns="0" rIns="0" bIns="0" rtlCol="0" anchor="ctr"/>
          <a:lstStyle/>
          <a:p>
            <a:pPr marL="0" indent="0" algn="ctr">
              <a:buNone/>
            </a:pPr>
            <a:r>
              <a:rPr lang="en-US" sz="1400" b="1" kern="0" spc="200" dirty="0">
                <a:solidFill>
                  <a:srgbClr val="FFFFFF"/>
                </a:solidFill>
                <a:latin typeface="Calibri" pitchFamily="34" charset="0"/>
                <a:ea typeface="Calibri" pitchFamily="34" charset="-122"/>
                <a:cs typeface="Calibri" pitchFamily="34" charset="-120"/>
              </a:rPr>
              <a:t>EXERCISE</a:t>
            </a:r>
            <a:endParaRPr lang="en-US" sz="1400" dirty="0"/>
          </a:p>
        </p:txBody>
      </p:sp>
      <p:sp>
        <p:nvSpPr>
          <p:cNvPr id="5" name="Text 3"/>
          <p:cNvSpPr/>
          <p:nvPr/>
        </p:nvSpPr>
        <p:spPr>
          <a:xfrm>
            <a:off x="2240280" y="329184"/>
            <a:ext cx="6400800" cy="640080"/>
          </a:xfrm>
          <a:prstGeom prst="rect">
            <a:avLst/>
          </a:prstGeom>
          <a:noFill/>
          <a:ln/>
        </p:spPr>
        <p:txBody>
          <a:bodyPr wrap="square" lIns="0" tIns="0" rIns="0" bIns="0"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Build Your Donor Journey</a:t>
            </a:r>
            <a:endParaRPr lang="en-US" sz="3000" dirty="0"/>
          </a:p>
        </p:txBody>
      </p:sp>
      <p:sp>
        <p:nvSpPr>
          <p:cNvPr id="6" name="Shape 4"/>
          <p:cNvSpPr/>
          <p:nvPr/>
        </p:nvSpPr>
        <p:spPr>
          <a:xfrm>
            <a:off x="548640" y="1533698"/>
            <a:ext cx="8046720" cy="914400"/>
          </a:xfrm>
          <a:prstGeom prst="rect">
            <a:avLst/>
          </a:prstGeom>
          <a:solidFill>
            <a:srgbClr val="FFFFFF"/>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7" name="Shape 5"/>
          <p:cNvSpPr/>
          <p:nvPr/>
        </p:nvSpPr>
        <p:spPr>
          <a:xfrm>
            <a:off x="804672" y="1753154"/>
            <a:ext cx="475488" cy="475488"/>
          </a:xfrm>
          <a:prstGeom prst="ellipse">
            <a:avLst/>
          </a:prstGeom>
          <a:solidFill>
            <a:srgbClr val="D98A2B"/>
          </a:solidFill>
          <a:ln/>
        </p:spPr>
        <p:txBody>
          <a:bodyPr/>
          <a:lstStyle/>
          <a:p>
            <a:endParaRPr lang="en-US"/>
          </a:p>
        </p:txBody>
      </p:sp>
      <p:sp>
        <p:nvSpPr>
          <p:cNvPr id="8" name="Text 6"/>
          <p:cNvSpPr/>
          <p:nvPr/>
        </p:nvSpPr>
        <p:spPr>
          <a:xfrm>
            <a:off x="804672" y="1753154"/>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1</a:t>
            </a:r>
            <a:endParaRPr lang="en-US" sz="2000" dirty="0"/>
          </a:p>
        </p:txBody>
      </p:sp>
      <p:sp>
        <p:nvSpPr>
          <p:cNvPr id="9" name="Text 7"/>
          <p:cNvSpPr/>
          <p:nvPr/>
        </p:nvSpPr>
        <p:spPr>
          <a:xfrm>
            <a:off x="1508760" y="1652570"/>
            <a:ext cx="6858000" cy="384048"/>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Choose one donor type</a:t>
            </a:r>
            <a:endParaRPr lang="en-US" sz="1650" dirty="0"/>
          </a:p>
        </p:txBody>
      </p:sp>
      <p:sp>
        <p:nvSpPr>
          <p:cNvPr id="10" name="Text 8"/>
          <p:cNvSpPr/>
          <p:nvPr/>
        </p:nvSpPr>
        <p:spPr>
          <a:xfrm>
            <a:off x="1508760" y="2009186"/>
            <a:ext cx="6858000" cy="384048"/>
          </a:xfrm>
          <a:prstGeom prst="rect">
            <a:avLst/>
          </a:prstGeom>
          <a:noFill/>
          <a:ln/>
        </p:spPr>
        <p:txBody>
          <a:bodyPr wrap="square" lIns="0" tIns="0" rIns="0" bIns="0" rtlCol="0" anchor="ctr"/>
          <a:lstStyle/>
          <a:p>
            <a:pPr marL="0" indent="0">
              <a:lnSpc>
                <a:spcPts val="1450"/>
              </a:lnSpc>
              <a:buNone/>
            </a:pPr>
            <a:r>
              <a:rPr lang="en-US" sz="1250" dirty="0">
                <a:solidFill>
                  <a:srgbClr val="2C2A24"/>
                </a:solidFill>
                <a:latin typeface="Calibri" pitchFamily="34" charset="0"/>
                <a:ea typeface="Calibri" pitchFamily="34" charset="-122"/>
                <a:cs typeface="Calibri" pitchFamily="34" charset="-120"/>
              </a:rPr>
              <a:t>New, lapsed, recurring, or a </a:t>
            </a:r>
            <a:r>
              <a:rPr lang="en-US" sz="1250" b="1">
                <a:solidFill>
                  <a:srgbClr val="0F5E5A"/>
                </a:solidFill>
                <a:latin typeface="Calibri" pitchFamily="34" charset="0"/>
                <a:ea typeface="Calibri" pitchFamily="34" charset="-122"/>
                <a:cs typeface="Calibri" pitchFamily="34" charset="-120"/>
              </a:rPr>
              <a:t>major prospect</a:t>
            </a:r>
            <a:r>
              <a:rPr lang="en-US" sz="1250" dirty="0">
                <a:solidFill>
                  <a:srgbClr val="2C2A24"/>
                </a:solidFill>
                <a:latin typeface="Calibri" pitchFamily="34" charset="0"/>
                <a:ea typeface="Calibri" pitchFamily="34" charset="-122"/>
                <a:cs typeface="Calibri" pitchFamily="34" charset="-120"/>
              </a:rPr>
              <a:t>.</a:t>
            </a:r>
            <a:endParaRPr lang="en-US" sz="1250" dirty="0"/>
          </a:p>
        </p:txBody>
      </p:sp>
      <p:sp>
        <p:nvSpPr>
          <p:cNvPr id="11" name="Shape 9"/>
          <p:cNvSpPr/>
          <p:nvPr/>
        </p:nvSpPr>
        <p:spPr>
          <a:xfrm>
            <a:off x="548640" y="2557826"/>
            <a:ext cx="8046720" cy="914400"/>
          </a:xfrm>
          <a:prstGeom prst="rect">
            <a:avLst/>
          </a:prstGeom>
          <a:solidFill>
            <a:srgbClr val="FFFFFF"/>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2" name="Shape 10"/>
          <p:cNvSpPr/>
          <p:nvPr/>
        </p:nvSpPr>
        <p:spPr>
          <a:xfrm>
            <a:off x="804672" y="2777282"/>
            <a:ext cx="475488" cy="475488"/>
          </a:xfrm>
          <a:prstGeom prst="ellipse">
            <a:avLst/>
          </a:prstGeom>
          <a:solidFill>
            <a:srgbClr val="D98A2B"/>
          </a:solidFill>
          <a:ln/>
        </p:spPr>
        <p:txBody>
          <a:bodyPr/>
          <a:lstStyle/>
          <a:p>
            <a:endParaRPr lang="en-US"/>
          </a:p>
        </p:txBody>
      </p:sp>
      <p:sp>
        <p:nvSpPr>
          <p:cNvPr id="13" name="Text 11"/>
          <p:cNvSpPr/>
          <p:nvPr/>
        </p:nvSpPr>
        <p:spPr>
          <a:xfrm>
            <a:off x="804672" y="2777282"/>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2</a:t>
            </a:r>
            <a:endParaRPr lang="en-US" sz="2000" dirty="0"/>
          </a:p>
        </p:txBody>
      </p:sp>
      <p:sp>
        <p:nvSpPr>
          <p:cNvPr id="14" name="Text 12"/>
          <p:cNvSpPr/>
          <p:nvPr/>
        </p:nvSpPr>
        <p:spPr>
          <a:xfrm>
            <a:off x="1508760" y="2676698"/>
            <a:ext cx="6858000" cy="384048"/>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Map the four journey stages</a:t>
            </a:r>
            <a:endParaRPr lang="en-US" sz="1650" dirty="0"/>
          </a:p>
        </p:txBody>
      </p:sp>
      <p:sp>
        <p:nvSpPr>
          <p:cNvPr id="15" name="Text 13"/>
          <p:cNvSpPr/>
          <p:nvPr/>
        </p:nvSpPr>
        <p:spPr>
          <a:xfrm>
            <a:off x="1508760" y="3033314"/>
            <a:ext cx="6858000" cy="384048"/>
          </a:xfrm>
          <a:prstGeom prst="rect">
            <a:avLst/>
          </a:prstGeom>
          <a:noFill/>
          <a:ln/>
        </p:spPr>
        <p:txBody>
          <a:bodyPr wrap="square" lIns="0" tIns="0" rIns="0" bIns="0" rtlCol="0" anchor="ctr"/>
          <a:lstStyle/>
          <a:p>
            <a:pPr marL="0" indent="0">
              <a:lnSpc>
                <a:spcPts val="1450"/>
              </a:lnSpc>
              <a:buNone/>
            </a:pPr>
            <a:r>
              <a:rPr lang="en-US" sz="1250" dirty="0">
                <a:solidFill>
                  <a:srgbClr val="2C2A24"/>
                </a:solidFill>
                <a:latin typeface="Calibri" pitchFamily="34" charset="0"/>
                <a:ea typeface="Calibri" pitchFamily="34" charset="-122"/>
                <a:cs typeface="Calibri" pitchFamily="34" charset="-120"/>
              </a:rPr>
              <a:t>Awareness → Consideration → Conversion → Retention, with </a:t>
            </a:r>
            <a:r>
              <a:rPr lang="en-US" sz="1250" b="1" dirty="0">
                <a:solidFill>
                  <a:srgbClr val="0F5E5A"/>
                </a:solidFill>
                <a:latin typeface="Calibri" pitchFamily="34" charset="0"/>
                <a:ea typeface="Calibri" pitchFamily="34" charset="-122"/>
                <a:cs typeface="Calibri" pitchFamily="34" charset="-120"/>
              </a:rPr>
              <a:t>one touchpoint per stage</a:t>
            </a:r>
            <a:r>
              <a:rPr lang="en-US" sz="1250" dirty="0">
                <a:solidFill>
                  <a:srgbClr val="2C2A24"/>
                </a:solidFill>
                <a:latin typeface="Calibri" pitchFamily="34" charset="0"/>
                <a:ea typeface="Calibri" pitchFamily="34" charset="-122"/>
                <a:cs typeface="Calibri" pitchFamily="34" charset="-120"/>
              </a:rPr>
              <a:t>.</a:t>
            </a:r>
            <a:endParaRPr lang="en-US" sz="1250" dirty="0"/>
          </a:p>
        </p:txBody>
      </p:sp>
      <p:sp>
        <p:nvSpPr>
          <p:cNvPr id="16" name="Shape 14"/>
          <p:cNvSpPr/>
          <p:nvPr/>
        </p:nvSpPr>
        <p:spPr>
          <a:xfrm>
            <a:off x="548640" y="3581954"/>
            <a:ext cx="8046720" cy="914400"/>
          </a:xfrm>
          <a:prstGeom prst="rect">
            <a:avLst/>
          </a:prstGeom>
          <a:solidFill>
            <a:srgbClr val="FFFFFF"/>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7" name="Shape 15"/>
          <p:cNvSpPr/>
          <p:nvPr/>
        </p:nvSpPr>
        <p:spPr>
          <a:xfrm>
            <a:off x="804672" y="3801410"/>
            <a:ext cx="475488" cy="475488"/>
          </a:xfrm>
          <a:prstGeom prst="ellipse">
            <a:avLst/>
          </a:prstGeom>
          <a:solidFill>
            <a:srgbClr val="D98A2B"/>
          </a:solidFill>
          <a:ln/>
        </p:spPr>
        <p:txBody>
          <a:bodyPr/>
          <a:lstStyle/>
          <a:p>
            <a:endParaRPr lang="en-US"/>
          </a:p>
        </p:txBody>
      </p:sp>
      <p:sp>
        <p:nvSpPr>
          <p:cNvPr id="18" name="Text 16"/>
          <p:cNvSpPr/>
          <p:nvPr/>
        </p:nvSpPr>
        <p:spPr>
          <a:xfrm>
            <a:off x="804672" y="3801410"/>
            <a:ext cx="475488" cy="475488"/>
          </a:xfrm>
          <a:prstGeom prst="rect">
            <a:avLst/>
          </a:prstGeom>
          <a:noFill/>
          <a:ln/>
        </p:spPr>
        <p:txBody>
          <a:bodyPr wrap="square" lIns="0" tIns="0" rIns="0" bIns="0" rtlCol="0" anchor="ctr"/>
          <a:lstStyle/>
          <a:p>
            <a:pPr marL="0" indent="0" algn="ctr">
              <a:buNone/>
            </a:pPr>
            <a:r>
              <a:rPr lang="en-US" sz="2000" b="1" dirty="0">
                <a:solidFill>
                  <a:srgbClr val="FFFFFF"/>
                </a:solidFill>
                <a:latin typeface="Georgia" pitchFamily="34" charset="0"/>
                <a:ea typeface="Georgia" pitchFamily="34" charset="-122"/>
                <a:cs typeface="Georgia" pitchFamily="34" charset="-120"/>
              </a:rPr>
              <a:t>3</a:t>
            </a:r>
            <a:endParaRPr lang="en-US" sz="2000" dirty="0"/>
          </a:p>
        </p:txBody>
      </p:sp>
      <p:sp>
        <p:nvSpPr>
          <p:cNvPr id="19" name="Text 17"/>
          <p:cNvSpPr/>
          <p:nvPr/>
        </p:nvSpPr>
        <p:spPr>
          <a:xfrm>
            <a:off x="1508760" y="3700826"/>
            <a:ext cx="6858000" cy="384048"/>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Share one “next best step”</a:t>
            </a:r>
            <a:endParaRPr lang="en-US" sz="1650" dirty="0"/>
          </a:p>
        </p:txBody>
      </p:sp>
      <p:sp>
        <p:nvSpPr>
          <p:cNvPr id="20" name="Text 18"/>
          <p:cNvSpPr/>
          <p:nvPr/>
        </p:nvSpPr>
        <p:spPr>
          <a:xfrm>
            <a:off x="1508760" y="4057442"/>
            <a:ext cx="6858000" cy="384048"/>
          </a:xfrm>
          <a:prstGeom prst="rect">
            <a:avLst/>
          </a:prstGeom>
          <a:noFill/>
          <a:ln/>
        </p:spPr>
        <p:txBody>
          <a:bodyPr wrap="square" lIns="0" tIns="0" rIns="0" bIns="0" rtlCol="0" anchor="ctr"/>
          <a:lstStyle/>
          <a:p>
            <a:pPr marL="0" indent="0">
              <a:lnSpc>
                <a:spcPts val="1450"/>
              </a:lnSpc>
              <a:buNone/>
            </a:pPr>
            <a:r>
              <a:rPr lang="en-US" sz="1250" dirty="0">
                <a:solidFill>
                  <a:srgbClr val="2C2A24"/>
                </a:solidFill>
                <a:latin typeface="Calibri" pitchFamily="34" charset="0"/>
                <a:ea typeface="Calibri" pitchFamily="34" charset="-122"/>
                <a:cs typeface="Calibri" pitchFamily="34" charset="-120"/>
              </a:rPr>
              <a:t>Name the single most valuable action that moves your donor forward right now.</a:t>
            </a:r>
            <a:endParaRPr lang="en-US" sz="1250" dirty="0"/>
          </a:p>
        </p:txBody>
      </p:sp>
      <p:sp>
        <p:nvSpPr>
          <p:cNvPr id="21" name="Text 19"/>
          <p:cNvSpPr/>
          <p:nvPr/>
        </p:nvSpPr>
        <p:spPr>
          <a:xfrm>
            <a:off x="6525491" y="4715810"/>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15  /  16</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3097584" y="0"/>
            <a:ext cx="6046415" cy="5143500"/>
          </a:xfrm>
          <a:prstGeom prst="rect">
            <a:avLst/>
          </a:prstGeom>
          <a:solidFill>
            <a:srgbClr val="0F5E5A">
              <a:alpha val="70000"/>
            </a:srgbClr>
          </a:solidFill>
          <a:ln/>
        </p:spPr>
        <p:txBody>
          <a:bodyPr/>
          <a:lstStyle/>
          <a:p>
            <a:endParaRPr lang="en-US"/>
          </a:p>
        </p:txBody>
      </p:sp>
      <p:sp>
        <p:nvSpPr>
          <p:cNvPr id="4" name="Shape 2"/>
          <p:cNvSpPr/>
          <p:nvPr/>
        </p:nvSpPr>
        <p:spPr>
          <a:xfrm>
            <a:off x="3061008" y="0"/>
            <a:ext cx="73152" cy="5143500"/>
          </a:xfrm>
          <a:prstGeom prst="rect">
            <a:avLst/>
          </a:prstGeom>
          <a:solidFill>
            <a:srgbClr val="D98A2B"/>
          </a:solidFill>
          <a:ln/>
        </p:spPr>
        <p:txBody>
          <a:bodyPr/>
          <a:lstStyle/>
          <a:p>
            <a:endParaRPr lang="en-US"/>
          </a:p>
        </p:txBody>
      </p:sp>
      <p:sp>
        <p:nvSpPr>
          <p:cNvPr id="5" name="Text 3"/>
          <p:cNvSpPr/>
          <p:nvPr/>
        </p:nvSpPr>
        <p:spPr>
          <a:xfrm>
            <a:off x="548640" y="548640"/>
            <a:ext cx="4297680" cy="292608"/>
          </a:xfrm>
          <a:prstGeom prst="rect">
            <a:avLst/>
          </a:prstGeom>
          <a:noFill/>
          <a:ln/>
        </p:spPr>
        <p:txBody>
          <a:bodyPr wrap="square" lIns="0" tIns="0" rIns="0" bIns="0" rtlCol="0" anchor="ctr"/>
          <a:lstStyle/>
          <a:p>
            <a:pPr marL="0" indent="0">
              <a:buNone/>
            </a:pPr>
            <a:r>
              <a:rPr lang="en-US" sz="1250" b="1" kern="0" spc="400" dirty="0">
                <a:solidFill>
                  <a:srgbClr val="F2C879"/>
                </a:solidFill>
                <a:latin typeface="Calibri" pitchFamily="34" charset="0"/>
                <a:ea typeface="Calibri" pitchFamily="34" charset="-122"/>
                <a:cs typeface="Calibri" pitchFamily="34" charset="-120"/>
              </a:rPr>
              <a:t>YOUR ROUTE PLAN</a:t>
            </a:r>
            <a:endParaRPr lang="en-US" sz="1250" dirty="0"/>
          </a:p>
        </p:txBody>
      </p:sp>
      <p:sp>
        <p:nvSpPr>
          <p:cNvPr id="6" name="Text 4"/>
          <p:cNvSpPr/>
          <p:nvPr/>
        </p:nvSpPr>
        <p:spPr>
          <a:xfrm>
            <a:off x="3645000" y="155448"/>
            <a:ext cx="4389120" cy="1371600"/>
          </a:xfrm>
          <a:prstGeom prst="rect">
            <a:avLst/>
          </a:prstGeom>
          <a:noFill/>
          <a:ln/>
          <a:effectLst>
            <a:outerShdw blurRad="88900" dist="25400" dir="5400000" algn="bl" rotWithShape="0">
              <a:srgbClr val="000000">
                <a:alpha val="35000"/>
              </a:srgbClr>
            </a:outerShdw>
          </a:effectLst>
        </p:spPr>
        <p:txBody>
          <a:bodyPr wrap="square" lIns="0" tIns="0" rIns="0" bIns="0" rtlCol="0" anchor="ctr"/>
          <a:lstStyle/>
          <a:p>
            <a:pPr marL="0" indent="0">
              <a:lnSpc>
                <a:spcPts val="3300"/>
              </a:lnSpc>
              <a:buNone/>
            </a:pPr>
            <a:r>
              <a:rPr lang="en-US" sz="3100" b="1" dirty="0">
                <a:solidFill>
                  <a:srgbClr val="FFFFFF"/>
                </a:solidFill>
                <a:latin typeface="Georgia" pitchFamily="34" charset="0"/>
                <a:ea typeface="Georgia" pitchFamily="34" charset="-122"/>
                <a:cs typeface="Georgia" pitchFamily="34" charset="-120"/>
              </a:rPr>
              <a:t>Commitments:</a:t>
            </a:r>
            <a:endParaRPr lang="en-US" sz="3100" dirty="0"/>
          </a:p>
          <a:p>
            <a:pPr marL="0" indent="0">
              <a:lnSpc>
                <a:spcPts val="3300"/>
              </a:lnSpc>
              <a:buNone/>
            </a:pPr>
            <a:r>
              <a:rPr lang="en-US" sz="3100" b="1" dirty="0">
                <a:solidFill>
                  <a:srgbClr val="FFFFFF"/>
                </a:solidFill>
                <a:latin typeface="Georgia" pitchFamily="34" charset="0"/>
                <a:ea typeface="Georgia" pitchFamily="34" charset="-122"/>
                <a:cs typeface="Georgia" pitchFamily="34" charset="-120"/>
              </a:rPr>
              <a:t>The Next 90 Days</a:t>
            </a:r>
            <a:endParaRPr lang="en-US" sz="3100" dirty="0"/>
          </a:p>
        </p:txBody>
      </p:sp>
      <p:sp>
        <p:nvSpPr>
          <p:cNvPr id="7" name="Shape 5"/>
          <p:cNvSpPr/>
          <p:nvPr/>
        </p:nvSpPr>
        <p:spPr>
          <a:xfrm>
            <a:off x="3549972" y="1757266"/>
            <a:ext cx="384048" cy="384048"/>
          </a:xfrm>
          <a:prstGeom prst="ellipse">
            <a:avLst/>
          </a:prstGeom>
          <a:solidFill>
            <a:srgbClr val="D98A2B"/>
          </a:solidFill>
          <a:ln/>
        </p:spPr>
        <p:txBody>
          <a:bodyPr/>
          <a:lstStyle/>
          <a:p>
            <a:endParaRPr lang="en-US"/>
          </a:p>
        </p:txBody>
      </p:sp>
      <p:sp>
        <p:nvSpPr>
          <p:cNvPr id="8" name="Text 6"/>
          <p:cNvSpPr/>
          <p:nvPr/>
        </p:nvSpPr>
        <p:spPr>
          <a:xfrm>
            <a:off x="3549972" y="1757266"/>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1</a:t>
            </a:r>
            <a:endParaRPr lang="en-US" sz="1500" dirty="0"/>
          </a:p>
        </p:txBody>
      </p:sp>
      <p:sp>
        <p:nvSpPr>
          <p:cNvPr id="9" name="Text 7"/>
          <p:cNvSpPr/>
          <p:nvPr/>
        </p:nvSpPr>
        <p:spPr>
          <a:xfrm>
            <a:off x="4098612" y="1738978"/>
            <a:ext cx="4206240" cy="457200"/>
          </a:xfrm>
          <a:prstGeom prst="rect">
            <a:avLst/>
          </a:prstGeom>
          <a:noFill/>
          <a:ln/>
        </p:spPr>
        <p:txBody>
          <a:bodyPr wrap="square" lIns="0" tIns="0" rIns="0" bIns="0" rtlCol="0" anchor="ctr"/>
          <a:lstStyle/>
          <a:p>
            <a:pPr marL="0" indent="0">
              <a:lnSpc>
                <a:spcPts val="1600"/>
              </a:lnSpc>
              <a:buNone/>
            </a:pPr>
            <a:r>
              <a:rPr lang="en-US" sz="1400" b="1" dirty="0">
                <a:solidFill>
                  <a:srgbClr val="FFE6B8"/>
                </a:solidFill>
                <a:latin typeface="Calibri" pitchFamily="34" charset="0"/>
                <a:ea typeface="Calibri" pitchFamily="34" charset="-122"/>
                <a:cs typeface="Calibri" pitchFamily="34" charset="-120"/>
              </a:rPr>
              <a:t>Honor the past — </a:t>
            </a:r>
            <a:r>
              <a:rPr lang="en-US" sz="1400" dirty="0">
                <a:solidFill>
                  <a:srgbClr val="F2EEE4"/>
                </a:solidFill>
                <a:latin typeface="Calibri" pitchFamily="34" charset="0"/>
                <a:ea typeface="Calibri" pitchFamily="34" charset="-122"/>
                <a:cs typeface="Calibri" pitchFamily="34" charset="-120"/>
              </a:rPr>
              <a:t>One legacy or recognition action.</a:t>
            </a:r>
            <a:endParaRPr lang="en-US" sz="1400" dirty="0"/>
          </a:p>
        </p:txBody>
      </p:sp>
      <p:sp>
        <p:nvSpPr>
          <p:cNvPr id="10" name="Shape 8"/>
          <p:cNvSpPr/>
          <p:nvPr/>
        </p:nvSpPr>
        <p:spPr>
          <a:xfrm>
            <a:off x="3549972" y="2433922"/>
            <a:ext cx="384048" cy="384048"/>
          </a:xfrm>
          <a:prstGeom prst="ellipse">
            <a:avLst/>
          </a:prstGeom>
          <a:solidFill>
            <a:srgbClr val="D98A2B"/>
          </a:solidFill>
          <a:ln/>
        </p:spPr>
        <p:txBody>
          <a:bodyPr/>
          <a:lstStyle/>
          <a:p>
            <a:endParaRPr lang="en-US"/>
          </a:p>
        </p:txBody>
      </p:sp>
      <p:sp>
        <p:nvSpPr>
          <p:cNvPr id="11" name="Text 9"/>
          <p:cNvSpPr/>
          <p:nvPr/>
        </p:nvSpPr>
        <p:spPr>
          <a:xfrm>
            <a:off x="3549972" y="2433922"/>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2</a:t>
            </a:r>
            <a:endParaRPr lang="en-US" sz="1500" dirty="0"/>
          </a:p>
        </p:txBody>
      </p:sp>
      <p:sp>
        <p:nvSpPr>
          <p:cNvPr id="12" name="Text 10"/>
          <p:cNvSpPr/>
          <p:nvPr/>
        </p:nvSpPr>
        <p:spPr>
          <a:xfrm>
            <a:off x="4098612" y="2415634"/>
            <a:ext cx="4206240" cy="457200"/>
          </a:xfrm>
          <a:prstGeom prst="rect">
            <a:avLst/>
          </a:prstGeom>
          <a:noFill/>
          <a:ln/>
        </p:spPr>
        <p:txBody>
          <a:bodyPr wrap="square" lIns="0" tIns="0" rIns="0" bIns="0" rtlCol="0" anchor="ctr"/>
          <a:lstStyle/>
          <a:p>
            <a:pPr marL="0" indent="0">
              <a:lnSpc>
                <a:spcPts val="1600"/>
              </a:lnSpc>
              <a:buNone/>
            </a:pPr>
            <a:r>
              <a:rPr lang="en-US" sz="1400" b="1" dirty="0">
                <a:solidFill>
                  <a:srgbClr val="FFE6B8"/>
                </a:solidFill>
                <a:latin typeface="Calibri" pitchFamily="34" charset="0"/>
                <a:ea typeface="Calibri" pitchFamily="34" charset="-122"/>
                <a:cs typeface="Calibri" pitchFamily="34" charset="-120"/>
              </a:rPr>
              <a:t>Improve the journey — </a:t>
            </a:r>
            <a:r>
              <a:rPr lang="en-US" sz="1400" dirty="0">
                <a:solidFill>
                  <a:srgbClr val="F2EEE4"/>
                </a:solidFill>
                <a:latin typeface="Calibri" pitchFamily="34" charset="0"/>
                <a:ea typeface="Calibri" pitchFamily="34" charset="-122"/>
                <a:cs typeface="Calibri" pitchFamily="34" charset="-120"/>
              </a:rPr>
              <a:t>One donor touchpoint upgrade.</a:t>
            </a:r>
            <a:endParaRPr lang="en-US" sz="1400" dirty="0"/>
          </a:p>
        </p:txBody>
      </p:sp>
      <p:sp>
        <p:nvSpPr>
          <p:cNvPr id="13" name="Shape 11"/>
          <p:cNvSpPr/>
          <p:nvPr/>
        </p:nvSpPr>
        <p:spPr>
          <a:xfrm>
            <a:off x="3549972" y="3110578"/>
            <a:ext cx="384048" cy="384048"/>
          </a:xfrm>
          <a:prstGeom prst="ellipse">
            <a:avLst/>
          </a:prstGeom>
          <a:solidFill>
            <a:srgbClr val="D98A2B"/>
          </a:solidFill>
          <a:ln/>
        </p:spPr>
        <p:txBody>
          <a:bodyPr/>
          <a:lstStyle/>
          <a:p>
            <a:endParaRPr lang="en-US"/>
          </a:p>
        </p:txBody>
      </p:sp>
      <p:sp>
        <p:nvSpPr>
          <p:cNvPr id="14" name="Text 12"/>
          <p:cNvSpPr/>
          <p:nvPr/>
        </p:nvSpPr>
        <p:spPr>
          <a:xfrm>
            <a:off x="3549972" y="3110578"/>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Georgia" pitchFamily="34" charset="0"/>
                <a:ea typeface="Georgia" pitchFamily="34" charset="-122"/>
                <a:cs typeface="Georgia" pitchFamily="34" charset="-120"/>
              </a:rPr>
              <a:t>3</a:t>
            </a:r>
            <a:endParaRPr lang="en-US" sz="1500" dirty="0"/>
          </a:p>
        </p:txBody>
      </p:sp>
      <p:sp>
        <p:nvSpPr>
          <p:cNvPr id="15" name="Text 13"/>
          <p:cNvSpPr/>
          <p:nvPr/>
        </p:nvSpPr>
        <p:spPr>
          <a:xfrm>
            <a:off x="4098612" y="3092290"/>
            <a:ext cx="4206240" cy="457200"/>
          </a:xfrm>
          <a:prstGeom prst="rect">
            <a:avLst/>
          </a:prstGeom>
          <a:noFill/>
          <a:ln/>
        </p:spPr>
        <p:txBody>
          <a:bodyPr wrap="square" lIns="0" tIns="0" rIns="0" bIns="0" rtlCol="0" anchor="ctr"/>
          <a:lstStyle/>
          <a:p>
            <a:pPr marL="0" indent="0">
              <a:lnSpc>
                <a:spcPts val="1600"/>
              </a:lnSpc>
              <a:buNone/>
            </a:pPr>
            <a:r>
              <a:rPr lang="en-US" sz="1400" b="1" dirty="0">
                <a:solidFill>
                  <a:srgbClr val="FFE6B8"/>
                </a:solidFill>
                <a:latin typeface="Calibri" pitchFamily="34" charset="0"/>
                <a:ea typeface="Calibri" pitchFamily="34" charset="-122"/>
                <a:cs typeface="Calibri" pitchFamily="34" charset="-120"/>
              </a:rPr>
              <a:t>Fund the future — </a:t>
            </a:r>
            <a:r>
              <a:rPr lang="en-US" sz="1400" dirty="0">
                <a:solidFill>
                  <a:srgbClr val="F2EEE4"/>
                </a:solidFill>
                <a:latin typeface="Calibri" pitchFamily="34" charset="0"/>
                <a:ea typeface="Calibri" pitchFamily="34" charset="-122"/>
                <a:cs typeface="Calibri" pitchFamily="34" charset="-120"/>
              </a:rPr>
              <a:t>One campaign or funding-mix move.</a:t>
            </a:r>
            <a:endParaRPr lang="en-US" sz="1400" dirty="0"/>
          </a:p>
        </p:txBody>
      </p:sp>
      <p:sp>
        <p:nvSpPr>
          <p:cNvPr id="16" name="Text 14"/>
          <p:cNvSpPr/>
          <p:nvPr/>
        </p:nvSpPr>
        <p:spPr>
          <a:xfrm>
            <a:off x="3418719" y="4604004"/>
            <a:ext cx="4572000" cy="365760"/>
          </a:xfrm>
          <a:prstGeom prst="rect">
            <a:avLst/>
          </a:prstGeom>
          <a:noFill/>
          <a:ln/>
        </p:spPr>
        <p:txBody>
          <a:bodyPr wrap="square" lIns="0" tIns="0" rIns="0" bIns="0" rtlCol="0" anchor="ctr"/>
          <a:lstStyle/>
          <a:p>
            <a:pPr marL="0" indent="0">
              <a:buNone/>
            </a:pPr>
            <a:r>
              <a:rPr lang="en-US" sz="1250" b="1" i="1" dirty="0">
                <a:solidFill>
                  <a:srgbClr val="FFFFFF"/>
                </a:solidFill>
                <a:latin typeface="Calibri" pitchFamily="34" charset="0"/>
                <a:ea typeface="Calibri" pitchFamily="34" charset="-122"/>
                <a:cs typeface="Calibri" pitchFamily="34" charset="-120"/>
              </a:rPr>
              <a:t>Name owners, dates, and a first step for each action.</a:t>
            </a:r>
            <a:endParaRPr lang="en-US" sz="1250" dirty="0"/>
          </a:p>
        </p:txBody>
      </p:sp>
      <p:sp>
        <p:nvSpPr>
          <p:cNvPr id="17" name="Text 15"/>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F3E7CF"/>
                </a:solidFill>
                <a:latin typeface="Calibri" pitchFamily="34" charset="0"/>
                <a:ea typeface="Calibri" pitchFamily="34" charset="-122"/>
                <a:cs typeface="Calibri" pitchFamily="34" charset="-120"/>
              </a:rPr>
              <a:t>16  /  16</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EC43596-0F86-AF26-5D10-E189BE527CA0}"/>
            </a:ext>
          </a:extLst>
        </p:cNvPr>
        <p:cNvGrpSpPr/>
        <p:nvPr/>
      </p:nvGrpSpPr>
      <p:grpSpPr>
        <a:xfrm>
          <a:off x="0" y="0"/>
          <a:ext cx="0" cy="0"/>
          <a:chOff x="0" y="0"/>
          <a:chExt cx="0" cy="0"/>
        </a:xfrm>
      </p:grpSpPr>
      <p:sp>
        <p:nvSpPr>
          <p:cNvPr id="3" name="Shape 1">
            <a:extLst>
              <a:ext uri="{FF2B5EF4-FFF2-40B4-BE49-F238E27FC236}">
                <a16:creationId xmlns:a16="http://schemas.microsoft.com/office/drawing/2014/main" id="{5ACB6EAA-7CB4-6321-711F-F093AF45DCE4}"/>
              </a:ext>
            </a:extLst>
          </p:cNvPr>
          <p:cNvSpPr/>
          <p:nvPr/>
        </p:nvSpPr>
        <p:spPr>
          <a:xfrm>
            <a:off x="0" y="1036904"/>
            <a:ext cx="9144000" cy="4106596"/>
          </a:xfrm>
          <a:prstGeom prst="rect">
            <a:avLst/>
          </a:prstGeom>
          <a:solidFill>
            <a:srgbClr val="1A1206">
              <a:alpha val="78000"/>
            </a:srgbClr>
          </a:solidFill>
          <a:ln/>
        </p:spPr>
        <p:txBody>
          <a:bodyPr/>
          <a:lstStyle/>
          <a:p>
            <a:endParaRPr lang="en-US"/>
          </a:p>
        </p:txBody>
      </p:sp>
      <p:sp>
        <p:nvSpPr>
          <p:cNvPr id="4" name="Text 2">
            <a:extLst>
              <a:ext uri="{FF2B5EF4-FFF2-40B4-BE49-F238E27FC236}">
                <a16:creationId xmlns:a16="http://schemas.microsoft.com/office/drawing/2014/main" id="{9EA7601C-A318-A8A8-B3A3-EF3FC695E328}"/>
              </a:ext>
            </a:extLst>
          </p:cNvPr>
          <p:cNvSpPr/>
          <p:nvPr/>
        </p:nvSpPr>
        <p:spPr>
          <a:xfrm>
            <a:off x="189443" y="606304"/>
            <a:ext cx="5486400" cy="320040"/>
          </a:xfrm>
          <a:prstGeom prst="rect">
            <a:avLst/>
          </a:prstGeom>
          <a:noFill/>
          <a:ln/>
        </p:spPr>
        <p:txBody>
          <a:bodyPr wrap="square" lIns="0" tIns="0" rIns="0" bIns="0" rtlCol="0" anchor="ctr"/>
          <a:lstStyle/>
          <a:p>
            <a:pPr marL="0" indent="0">
              <a:buNone/>
            </a:pPr>
            <a:r>
              <a:rPr lang="en-US" sz="1300" b="1" kern="0" spc="500">
                <a:effectLst>
                  <a:outerShdw blurRad="38100" dist="38100" dir="2700000" algn="tl">
                    <a:srgbClr val="000000">
                      <a:alpha val="43137"/>
                    </a:srgbClr>
                  </a:outerShdw>
                </a:effectLst>
                <a:latin typeface="Calibri" pitchFamily="34" charset="0"/>
                <a:ea typeface="Calibri" pitchFamily="34" charset="-122"/>
                <a:cs typeface="Calibri" pitchFamily="34" charset="-120"/>
              </a:rPr>
              <a:t>OPENING DEVOTION</a:t>
            </a:r>
            <a:endParaRPr lang="en-US" sz="1300" dirty="0">
              <a:effectLst>
                <a:outerShdw blurRad="38100" dist="38100" dir="2700000" algn="tl">
                  <a:srgbClr val="000000">
                    <a:alpha val="43137"/>
                  </a:srgbClr>
                </a:outerShdw>
              </a:effectLst>
            </a:endParaRPr>
          </a:p>
        </p:txBody>
      </p:sp>
      <p:sp>
        <p:nvSpPr>
          <p:cNvPr id="5" name="Text 3">
            <a:extLst>
              <a:ext uri="{FF2B5EF4-FFF2-40B4-BE49-F238E27FC236}">
                <a16:creationId xmlns:a16="http://schemas.microsoft.com/office/drawing/2014/main" id="{6742D958-9321-BE7A-2CB1-2D8731F4E4B0}"/>
              </a:ext>
            </a:extLst>
          </p:cNvPr>
          <p:cNvSpPr/>
          <p:nvPr/>
        </p:nvSpPr>
        <p:spPr>
          <a:xfrm>
            <a:off x="582416" y="1753452"/>
            <a:ext cx="8138160" cy="1180000"/>
          </a:xfrm>
          <a:prstGeom prst="rect">
            <a:avLst/>
          </a:prstGeom>
          <a:noFill/>
          <a:ln/>
          <a:effectLst>
            <a:outerShdw blurRad="101600" dist="38100" dir="5400000" algn="bl" rotWithShape="0">
              <a:srgbClr val="000000">
                <a:alpha val="40000"/>
              </a:srgbClr>
            </a:outerShdw>
          </a:effectLst>
        </p:spPr>
        <p:txBody>
          <a:bodyPr wrap="square" lIns="0" tIns="0" rIns="0" bIns="0" rtlCol="0" anchor="ctr"/>
          <a:lstStyle/>
          <a:p>
            <a:pPr marL="0" indent="0">
              <a:lnSpc>
                <a:spcPts val="3400"/>
              </a:lnSpc>
              <a:buNone/>
            </a:pPr>
            <a:r>
              <a:rPr lang="en-US" sz="2900" b="1" i="1" dirty="0">
                <a:solidFill>
                  <a:srgbClr val="FFFFFF"/>
                </a:solidFill>
                <a:latin typeface="Georgia" pitchFamily="34" charset="0"/>
                <a:ea typeface="Georgia" pitchFamily="34" charset="-122"/>
                <a:cs typeface="Georgia" pitchFamily="34" charset="-120"/>
              </a:rPr>
              <a:t>“In their hearts humans plan their course,</a:t>
            </a:r>
            <a:endParaRPr lang="en-US" sz="2900" dirty="0"/>
          </a:p>
          <a:p>
            <a:pPr marL="0" indent="0">
              <a:lnSpc>
                <a:spcPts val="3400"/>
              </a:lnSpc>
              <a:buNone/>
            </a:pPr>
            <a:r>
              <a:rPr lang="en-US" sz="2900" b="1" i="1" dirty="0">
                <a:solidFill>
                  <a:srgbClr val="FFFFFF"/>
                </a:solidFill>
                <a:latin typeface="Georgia" pitchFamily="34" charset="0"/>
                <a:ea typeface="Georgia" pitchFamily="34" charset="-122"/>
                <a:cs typeface="Georgia" pitchFamily="34" charset="-120"/>
              </a:rPr>
              <a:t>but the Lord establishes their steps.”</a:t>
            </a:r>
            <a:endParaRPr lang="en-US" sz="2900" dirty="0"/>
          </a:p>
        </p:txBody>
      </p:sp>
      <p:sp>
        <p:nvSpPr>
          <p:cNvPr id="6" name="Text 4">
            <a:extLst>
              <a:ext uri="{FF2B5EF4-FFF2-40B4-BE49-F238E27FC236}">
                <a16:creationId xmlns:a16="http://schemas.microsoft.com/office/drawing/2014/main" id="{2CB02998-D911-65AC-CA9C-7FB44488964F}"/>
              </a:ext>
            </a:extLst>
          </p:cNvPr>
          <p:cNvSpPr/>
          <p:nvPr/>
        </p:nvSpPr>
        <p:spPr>
          <a:xfrm>
            <a:off x="640080" y="4090000"/>
            <a:ext cx="7315200" cy="365760"/>
          </a:xfrm>
          <a:prstGeom prst="rect">
            <a:avLst/>
          </a:prstGeom>
          <a:noFill/>
          <a:ln/>
        </p:spPr>
        <p:txBody>
          <a:bodyPr wrap="square" lIns="0" tIns="0" rIns="0" bIns="0" rtlCol="0" anchor="ctr"/>
          <a:lstStyle/>
          <a:p>
            <a:pPr marL="0" indent="0">
              <a:buNone/>
            </a:pPr>
            <a:r>
              <a:rPr lang="en-US" sz="1800" b="1" i="1">
                <a:solidFill>
                  <a:srgbClr val="FFE6B8"/>
                </a:solidFill>
                <a:latin typeface="Georgia" pitchFamily="34" charset="0"/>
                <a:ea typeface="Georgia" pitchFamily="34" charset="-122"/>
                <a:cs typeface="Georgia" pitchFamily="34" charset="-120"/>
              </a:rPr>
              <a:t>Proverbs 16:9</a:t>
            </a:r>
            <a:endParaRPr lang="en-US" sz="1800" dirty="0"/>
          </a:p>
        </p:txBody>
      </p:sp>
      <p:sp>
        <p:nvSpPr>
          <p:cNvPr id="7" name="Text 5">
            <a:extLst>
              <a:ext uri="{FF2B5EF4-FFF2-40B4-BE49-F238E27FC236}">
                <a16:creationId xmlns:a16="http://schemas.microsoft.com/office/drawing/2014/main" id="{105E3762-07A9-09C2-3CC2-B9D750B457E4}"/>
              </a:ext>
            </a:extLst>
          </p:cNvPr>
          <p:cNvSpPr/>
          <p:nvPr/>
        </p:nvSpPr>
        <p:spPr>
          <a:xfrm>
            <a:off x="640080" y="4530000"/>
            <a:ext cx="8229600" cy="420000"/>
          </a:xfrm>
          <a:prstGeom prst="rect">
            <a:avLst/>
          </a:prstGeom>
          <a:noFill/>
          <a:ln/>
        </p:spPr>
        <p:txBody>
          <a:bodyPr wrap="square" lIns="0" tIns="0" rIns="0" bIns="0" rtlCol="0" anchor="ctr"/>
          <a:lstStyle/>
          <a:p>
            <a:pPr marL="0" indent="0">
              <a:buNone/>
            </a:pPr>
            <a:r>
              <a:rPr lang="en-US" sz="1450" b="1" kern="0" spc="100">
                <a:solidFill>
                  <a:srgbClr val="F5EEDF"/>
                </a:solidFill>
                <a:latin typeface="Calibri" pitchFamily="34" charset="0"/>
                <a:ea typeface="Calibri" pitchFamily="34" charset="-122"/>
                <a:cs typeface="Calibri" pitchFamily="34" charset="-120"/>
              </a:rPr>
              <a:t>Lord, as we honor the past and fund the future, establish each step of our journey.</a:t>
            </a:r>
            <a:endParaRPr lang="en-US" sz="1450" dirty="0"/>
          </a:p>
        </p:txBody>
      </p:sp>
    </p:spTree>
    <p:extLst>
      <p:ext uri="{BB962C8B-B14F-4D97-AF65-F5344CB8AC3E}">
        <p14:creationId xmlns:p14="http://schemas.microsoft.com/office/powerpoint/2010/main" val="23300415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YOUR TRAVEL ITINERARY</a:t>
            </a:r>
            <a:endParaRPr lang="en-US" sz="1250" dirty="0"/>
          </a:p>
        </p:txBody>
      </p:sp>
      <p:sp>
        <p:nvSpPr>
          <p:cNvPr id="4" name="Text 2"/>
          <p:cNvSpPr/>
          <p:nvPr/>
        </p:nvSpPr>
        <p:spPr>
          <a:xfrm>
            <a:off x="493776" y="1124712"/>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Workshop Outcomes</a:t>
            </a:r>
            <a:endParaRPr lang="en-US" sz="3200" dirty="0"/>
          </a:p>
        </p:txBody>
      </p:sp>
      <p:sp>
        <p:nvSpPr>
          <p:cNvPr id="5" name="Text 3"/>
          <p:cNvSpPr/>
          <p:nvPr/>
        </p:nvSpPr>
        <p:spPr>
          <a:xfrm>
            <a:off x="548640" y="1481328"/>
            <a:ext cx="8046720" cy="320040"/>
          </a:xfrm>
          <a:prstGeom prst="rect">
            <a:avLst/>
          </a:prstGeom>
          <a:noFill/>
          <a:ln/>
        </p:spPr>
        <p:txBody>
          <a:bodyPr wrap="square" lIns="0" tIns="0" rIns="0" bIns="0" rtlCol="0" anchor="ctr"/>
          <a:lstStyle/>
          <a:p>
            <a:pPr marL="0" indent="0">
              <a:buNone/>
            </a:pPr>
            <a:r>
              <a:rPr lang="en-US" sz="1450" i="1" dirty="0">
                <a:solidFill>
                  <a:srgbClr val="6F665A"/>
                </a:solidFill>
                <a:latin typeface="Calibri" pitchFamily="34" charset="0"/>
                <a:ea typeface="Calibri" pitchFamily="34" charset="-122"/>
                <a:cs typeface="Calibri" pitchFamily="34" charset="-120"/>
              </a:rPr>
              <a:t>By the end of our trip together, you'll be able to:</a:t>
            </a:r>
            <a:endParaRPr lang="en-US" sz="1450" dirty="0"/>
          </a:p>
        </p:txBody>
      </p:sp>
      <p:sp>
        <p:nvSpPr>
          <p:cNvPr id="6" name="Shape 4"/>
          <p:cNvSpPr/>
          <p:nvPr/>
        </p:nvSpPr>
        <p:spPr>
          <a:xfrm>
            <a:off x="548640" y="1993392"/>
            <a:ext cx="2542032" cy="2542032"/>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7" name="Shape 5"/>
          <p:cNvSpPr/>
          <p:nvPr/>
        </p:nvSpPr>
        <p:spPr>
          <a:xfrm>
            <a:off x="548640" y="1993392"/>
            <a:ext cx="2542032" cy="109728"/>
          </a:xfrm>
          <a:prstGeom prst="rect">
            <a:avLst/>
          </a:prstGeom>
          <a:solidFill>
            <a:srgbClr val="0F5E5A"/>
          </a:solidFill>
          <a:ln/>
        </p:spPr>
        <p:txBody>
          <a:bodyPr/>
          <a:lstStyle/>
          <a:p>
            <a:endParaRPr lang="en-US"/>
          </a:p>
        </p:txBody>
      </p:sp>
      <p:sp>
        <p:nvSpPr>
          <p:cNvPr id="8" name="Shape 6"/>
          <p:cNvSpPr/>
          <p:nvPr/>
        </p:nvSpPr>
        <p:spPr>
          <a:xfrm>
            <a:off x="804672" y="2377440"/>
            <a:ext cx="786384" cy="786384"/>
          </a:xfrm>
          <a:prstGeom prst="ellipse">
            <a:avLst/>
          </a:prstGeom>
          <a:solidFill>
            <a:srgbClr val="0F5E5A"/>
          </a:solidFill>
          <a:ln/>
        </p:spPr>
        <p:txBody>
          <a:bodyPr/>
          <a:lstStyle/>
          <a:p>
            <a:endParaRPr lang="en-US"/>
          </a:p>
        </p:txBody>
      </p:sp>
      <p:sp>
        <p:nvSpPr>
          <p:cNvPr id="9" name="Text 7"/>
          <p:cNvSpPr/>
          <p:nvPr/>
        </p:nvSpPr>
        <p:spPr>
          <a:xfrm>
            <a:off x="804672" y="2377440"/>
            <a:ext cx="786384" cy="786384"/>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01</a:t>
            </a:r>
            <a:endParaRPr lang="en-US" sz="2600" dirty="0"/>
          </a:p>
        </p:txBody>
      </p:sp>
      <p:sp>
        <p:nvSpPr>
          <p:cNvPr id="10" name="Text 8"/>
          <p:cNvSpPr/>
          <p:nvPr/>
        </p:nvSpPr>
        <p:spPr>
          <a:xfrm>
            <a:off x="786384" y="3291840"/>
            <a:ext cx="2066544" cy="566928"/>
          </a:xfrm>
          <a:prstGeom prst="rect">
            <a:avLst/>
          </a:prstGeom>
          <a:noFill/>
          <a:ln/>
        </p:spPr>
        <p:txBody>
          <a:bodyPr wrap="square" lIns="0" tIns="0" rIns="0" bIns="0" rtlCol="0" anchor="t"/>
          <a:lstStyle/>
          <a:p>
            <a:pPr marL="0" indent="0">
              <a:lnSpc>
                <a:spcPts val="1700"/>
              </a:lnSpc>
              <a:buNone/>
            </a:pPr>
            <a:r>
              <a:rPr lang="en-US" sz="1550" b="1" dirty="0">
                <a:solidFill>
                  <a:srgbClr val="2C2A24"/>
                </a:solidFill>
                <a:latin typeface="Georgia" pitchFamily="34" charset="0"/>
                <a:ea typeface="Georgia" pitchFamily="34" charset="-122"/>
                <a:cs typeface="Georgia" pitchFamily="34" charset="-120"/>
              </a:rPr>
              <a:t>Connect to Mission &amp; Legacy</a:t>
            </a:r>
            <a:endParaRPr lang="en-US" sz="1550" dirty="0"/>
          </a:p>
        </p:txBody>
      </p:sp>
      <p:sp>
        <p:nvSpPr>
          <p:cNvPr id="11" name="Text 9"/>
          <p:cNvSpPr/>
          <p:nvPr/>
        </p:nvSpPr>
        <p:spPr>
          <a:xfrm>
            <a:off x="786384" y="3822192"/>
            <a:ext cx="2066544" cy="640080"/>
          </a:xfrm>
          <a:prstGeom prst="rect">
            <a:avLst/>
          </a:prstGeom>
          <a:noFill/>
          <a:ln/>
        </p:spPr>
        <p:txBody>
          <a:bodyPr wrap="square" lIns="0" tIns="0" rIns="0" bIns="0" rtlCol="0" anchor="t"/>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Tie every ask to why the past matters, so giving feels like joining a story far bigger than any single gift.</a:t>
            </a:r>
            <a:endParaRPr lang="en-US" sz="1150" dirty="0"/>
          </a:p>
        </p:txBody>
      </p:sp>
      <p:sp>
        <p:nvSpPr>
          <p:cNvPr id="12" name="Shape 10"/>
          <p:cNvSpPr/>
          <p:nvPr/>
        </p:nvSpPr>
        <p:spPr>
          <a:xfrm>
            <a:off x="3392424" y="1993392"/>
            <a:ext cx="2542032" cy="2542032"/>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3" name="Shape 11"/>
          <p:cNvSpPr/>
          <p:nvPr/>
        </p:nvSpPr>
        <p:spPr>
          <a:xfrm>
            <a:off x="3392424" y="1993392"/>
            <a:ext cx="2542032" cy="109728"/>
          </a:xfrm>
          <a:prstGeom prst="rect">
            <a:avLst/>
          </a:prstGeom>
          <a:solidFill>
            <a:srgbClr val="0F5E5A"/>
          </a:solidFill>
          <a:ln/>
        </p:spPr>
        <p:txBody>
          <a:bodyPr/>
          <a:lstStyle/>
          <a:p>
            <a:endParaRPr lang="en-US"/>
          </a:p>
        </p:txBody>
      </p:sp>
      <p:sp>
        <p:nvSpPr>
          <p:cNvPr id="14" name="Shape 12"/>
          <p:cNvSpPr/>
          <p:nvPr/>
        </p:nvSpPr>
        <p:spPr>
          <a:xfrm>
            <a:off x="3648456" y="2377440"/>
            <a:ext cx="786384" cy="786384"/>
          </a:xfrm>
          <a:prstGeom prst="ellipse">
            <a:avLst/>
          </a:prstGeom>
          <a:solidFill>
            <a:srgbClr val="0F5E5A"/>
          </a:solidFill>
          <a:ln/>
        </p:spPr>
        <p:txBody>
          <a:bodyPr/>
          <a:lstStyle/>
          <a:p>
            <a:endParaRPr lang="en-US"/>
          </a:p>
        </p:txBody>
      </p:sp>
      <p:sp>
        <p:nvSpPr>
          <p:cNvPr id="15" name="Text 13"/>
          <p:cNvSpPr/>
          <p:nvPr/>
        </p:nvSpPr>
        <p:spPr>
          <a:xfrm>
            <a:off x="3648456" y="2377440"/>
            <a:ext cx="786384" cy="786384"/>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02</a:t>
            </a:r>
            <a:endParaRPr lang="en-US" sz="2600" dirty="0"/>
          </a:p>
        </p:txBody>
      </p:sp>
      <p:sp>
        <p:nvSpPr>
          <p:cNvPr id="16" name="Text 14"/>
          <p:cNvSpPr/>
          <p:nvPr/>
        </p:nvSpPr>
        <p:spPr>
          <a:xfrm>
            <a:off x="3630168" y="3291840"/>
            <a:ext cx="2066544" cy="566928"/>
          </a:xfrm>
          <a:prstGeom prst="rect">
            <a:avLst/>
          </a:prstGeom>
          <a:noFill/>
          <a:ln/>
        </p:spPr>
        <p:txBody>
          <a:bodyPr wrap="square" lIns="0" tIns="0" rIns="0" bIns="0" rtlCol="0" anchor="t"/>
          <a:lstStyle/>
          <a:p>
            <a:pPr marL="0" indent="0">
              <a:lnSpc>
                <a:spcPts val="1700"/>
              </a:lnSpc>
              <a:buNone/>
            </a:pPr>
            <a:r>
              <a:rPr lang="en-US" sz="1550" b="1" dirty="0">
                <a:solidFill>
                  <a:srgbClr val="2C2A24"/>
                </a:solidFill>
                <a:latin typeface="Georgia" pitchFamily="34" charset="0"/>
                <a:ea typeface="Georgia" pitchFamily="34" charset="-122"/>
                <a:cs typeface="Georgia" pitchFamily="34" charset="-120"/>
              </a:rPr>
              <a:t>Map the Donor Journey</a:t>
            </a:r>
            <a:endParaRPr lang="en-US" sz="1550" dirty="0"/>
          </a:p>
        </p:txBody>
      </p:sp>
      <p:sp>
        <p:nvSpPr>
          <p:cNvPr id="17" name="Text 15"/>
          <p:cNvSpPr/>
          <p:nvPr/>
        </p:nvSpPr>
        <p:spPr>
          <a:xfrm>
            <a:off x="3630168" y="3822192"/>
            <a:ext cx="2066544" cy="640080"/>
          </a:xfrm>
          <a:prstGeom prst="rect">
            <a:avLst/>
          </a:prstGeom>
          <a:noFill/>
          <a:ln/>
        </p:spPr>
        <p:txBody>
          <a:bodyPr wrap="square" lIns="0" tIns="0" rIns="0" bIns="0" rtlCol="0" anchor="t"/>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See how supporters move from first contact to long-term partnership — and where to meet them at each step.</a:t>
            </a:r>
            <a:endParaRPr lang="en-US" sz="1150" dirty="0"/>
          </a:p>
        </p:txBody>
      </p:sp>
      <p:sp>
        <p:nvSpPr>
          <p:cNvPr id="18" name="Shape 16"/>
          <p:cNvSpPr/>
          <p:nvPr/>
        </p:nvSpPr>
        <p:spPr>
          <a:xfrm>
            <a:off x="6236208" y="1993392"/>
            <a:ext cx="2542032" cy="2542032"/>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9" name="Shape 17"/>
          <p:cNvSpPr/>
          <p:nvPr/>
        </p:nvSpPr>
        <p:spPr>
          <a:xfrm>
            <a:off x="6236208" y="1993392"/>
            <a:ext cx="2542032" cy="109728"/>
          </a:xfrm>
          <a:prstGeom prst="rect">
            <a:avLst/>
          </a:prstGeom>
          <a:solidFill>
            <a:srgbClr val="0F5E5A"/>
          </a:solidFill>
          <a:ln/>
        </p:spPr>
        <p:txBody>
          <a:bodyPr/>
          <a:lstStyle/>
          <a:p>
            <a:endParaRPr lang="en-US"/>
          </a:p>
        </p:txBody>
      </p:sp>
      <p:sp>
        <p:nvSpPr>
          <p:cNvPr id="20" name="Shape 18"/>
          <p:cNvSpPr/>
          <p:nvPr/>
        </p:nvSpPr>
        <p:spPr>
          <a:xfrm>
            <a:off x="6492240" y="2377440"/>
            <a:ext cx="786384" cy="786384"/>
          </a:xfrm>
          <a:prstGeom prst="ellipse">
            <a:avLst/>
          </a:prstGeom>
          <a:solidFill>
            <a:srgbClr val="0F5E5A"/>
          </a:solidFill>
          <a:ln/>
        </p:spPr>
        <p:txBody>
          <a:bodyPr/>
          <a:lstStyle/>
          <a:p>
            <a:endParaRPr lang="en-US"/>
          </a:p>
        </p:txBody>
      </p:sp>
      <p:sp>
        <p:nvSpPr>
          <p:cNvPr id="21" name="Text 19"/>
          <p:cNvSpPr/>
          <p:nvPr/>
        </p:nvSpPr>
        <p:spPr>
          <a:xfrm>
            <a:off x="6492240" y="2377440"/>
            <a:ext cx="786384" cy="786384"/>
          </a:xfrm>
          <a:prstGeom prst="rect">
            <a:avLst/>
          </a:prstGeom>
          <a:noFill/>
          <a:ln/>
        </p:spPr>
        <p:txBody>
          <a:bodyPr wrap="square" lIns="0" tIns="0" rIns="0" bIns="0" rtlCol="0" anchor="ctr"/>
          <a:lstStyle/>
          <a:p>
            <a:pPr marL="0" indent="0" algn="ctr">
              <a:buNone/>
            </a:pPr>
            <a:r>
              <a:rPr lang="en-US" sz="2600" b="1" dirty="0">
                <a:solidFill>
                  <a:srgbClr val="F2C879"/>
                </a:solidFill>
                <a:latin typeface="Georgia" pitchFamily="34" charset="0"/>
                <a:ea typeface="Georgia" pitchFamily="34" charset="-122"/>
                <a:cs typeface="Georgia" pitchFamily="34" charset="-120"/>
              </a:rPr>
              <a:t>03</a:t>
            </a:r>
            <a:endParaRPr lang="en-US" sz="2600" dirty="0"/>
          </a:p>
        </p:txBody>
      </p:sp>
      <p:sp>
        <p:nvSpPr>
          <p:cNvPr id="22" name="Text 20"/>
          <p:cNvSpPr/>
          <p:nvPr/>
        </p:nvSpPr>
        <p:spPr>
          <a:xfrm>
            <a:off x="6473952" y="3291840"/>
            <a:ext cx="2066544" cy="566928"/>
          </a:xfrm>
          <a:prstGeom prst="rect">
            <a:avLst/>
          </a:prstGeom>
          <a:noFill/>
          <a:ln/>
        </p:spPr>
        <p:txBody>
          <a:bodyPr wrap="square" lIns="0" tIns="0" rIns="0" bIns="0" rtlCol="0" anchor="t"/>
          <a:lstStyle/>
          <a:p>
            <a:pPr marL="0" indent="0">
              <a:lnSpc>
                <a:spcPts val="1700"/>
              </a:lnSpc>
              <a:buNone/>
            </a:pPr>
            <a:r>
              <a:rPr lang="en-US" sz="1550" b="1" dirty="0">
                <a:solidFill>
                  <a:srgbClr val="2C2A24"/>
                </a:solidFill>
                <a:latin typeface="Georgia" pitchFamily="34" charset="0"/>
                <a:ea typeface="Georgia" pitchFamily="34" charset="-122"/>
                <a:cs typeface="Georgia" pitchFamily="34" charset="-120"/>
              </a:rPr>
              <a:t>Build a 90-Day Route Plan</a:t>
            </a:r>
            <a:endParaRPr lang="en-US" sz="1550" dirty="0"/>
          </a:p>
        </p:txBody>
      </p:sp>
      <p:sp>
        <p:nvSpPr>
          <p:cNvPr id="23" name="Text 21"/>
          <p:cNvSpPr/>
          <p:nvPr/>
        </p:nvSpPr>
        <p:spPr>
          <a:xfrm>
            <a:off x="6473952" y="3822192"/>
            <a:ext cx="2066544" cy="640080"/>
          </a:xfrm>
          <a:prstGeom prst="rect">
            <a:avLst/>
          </a:prstGeom>
          <a:noFill/>
          <a:ln/>
        </p:spPr>
        <p:txBody>
          <a:bodyPr wrap="square" lIns="0" tIns="0" rIns="0" bIns="0" rtlCol="0" anchor="t"/>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Leave with a practical, near-term plan you can act on right away, not a binder that sits on a shelf.</a:t>
            </a:r>
            <a:endParaRPr lang="en-US" sz="1150" dirty="0"/>
          </a:p>
        </p:txBody>
      </p:sp>
      <p:sp>
        <p:nvSpPr>
          <p:cNvPr id="24" name="Text 22"/>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02  /  16</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0" y="0"/>
            <a:ext cx="3383280" cy="5143500"/>
          </a:xfrm>
          <a:prstGeom prst="rect">
            <a:avLst/>
          </a:prstGeom>
          <a:solidFill>
            <a:srgbClr val="0F5E5A"/>
          </a:solidFill>
          <a:ln/>
        </p:spPr>
        <p:txBody>
          <a:bodyPr/>
          <a:lstStyle/>
          <a:p>
            <a:endParaRPr lang="en-US"/>
          </a:p>
        </p:txBody>
      </p:sp>
      <p:sp>
        <p:nvSpPr>
          <p:cNvPr id="3" name="Shape 1"/>
          <p:cNvSpPr/>
          <p:nvPr/>
        </p:nvSpPr>
        <p:spPr>
          <a:xfrm>
            <a:off x="3383280" y="0"/>
            <a:ext cx="73152" cy="5143500"/>
          </a:xfrm>
          <a:prstGeom prst="rect">
            <a:avLst/>
          </a:prstGeom>
          <a:solidFill>
            <a:srgbClr val="D98A2B"/>
          </a:solidFill>
          <a:ln/>
        </p:spPr>
        <p:txBody>
          <a:bodyPr/>
          <a:lstStyle/>
          <a:p>
            <a:endParaRPr lang="en-US"/>
          </a:p>
        </p:txBody>
      </p:sp>
      <p:sp>
        <p:nvSpPr>
          <p:cNvPr id="4" name="Text 2"/>
          <p:cNvSpPr/>
          <p:nvPr/>
        </p:nvSpPr>
        <p:spPr>
          <a:xfrm>
            <a:off x="457200" y="685800"/>
            <a:ext cx="2651760" cy="274320"/>
          </a:xfrm>
          <a:prstGeom prst="rect">
            <a:avLst/>
          </a:prstGeom>
          <a:noFill/>
          <a:ln/>
        </p:spPr>
        <p:txBody>
          <a:bodyPr wrap="square" lIns="0" tIns="0" rIns="0" bIns="0" rtlCol="0" anchor="ctr"/>
          <a:lstStyle/>
          <a:p>
            <a:pPr marL="0" indent="0">
              <a:buNone/>
            </a:pPr>
            <a:r>
              <a:rPr lang="en-US" sz="1200" b="1" kern="0" spc="300" dirty="0">
                <a:solidFill>
                  <a:srgbClr val="F2C879"/>
                </a:solidFill>
                <a:latin typeface="Calibri" pitchFamily="34" charset="0"/>
                <a:ea typeface="Calibri" pitchFamily="34" charset="-122"/>
                <a:cs typeface="Calibri" pitchFamily="34" charset="-120"/>
              </a:rPr>
              <a:t>THE BIG METAPHOR</a:t>
            </a:r>
            <a:endParaRPr lang="en-US" sz="1200" dirty="0"/>
          </a:p>
        </p:txBody>
      </p:sp>
      <p:sp>
        <p:nvSpPr>
          <p:cNvPr id="5" name="Text 3"/>
          <p:cNvSpPr/>
          <p:nvPr/>
        </p:nvSpPr>
        <p:spPr>
          <a:xfrm>
            <a:off x="457200" y="1143000"/>
            <a:ext cx="2697480" cy="2194560"/>
          </a:xfrm>
          <a:prstGeom prst="rect">
            <a:avLst/>
          </a:prstGeom>
          <a:noFill/>
          <a:ln/>
        </p:spPr>
        <p:txBody>
          <a:bodyPr wrap="square" lIns="0" tIns="0" rIns="0" bIns="0" rtlCol="0" anchor="ctr"/>
          <a:lstStyle/>
          <a:p>
            <a:pPr marL="0" indent="0">
              <a:lnSpc>
                <a:spcPts val="2800"/>
              </a:lnSpc>
              <a:buNone/>
            </a:pPr>
            <a:r>
              <a:rPr lang="en-US" sz="2500" b="1" dirty="0">
                <a:solidFill>
                  <a:srgbClr val="FFFFFF"/>
                </a:solidFill>
                <a:latin typeface="Georgia" pitchFamily="34" charset="0"/>
                <a:ea typeface="Georgia" pitchFamily="34" charset="-122"/>
                <a:cs typeface="Georgia" pitchFamily="34" charset="-120"/>
              </a:rPr>
              <a:t>Fundraising is a journey, not a transaction.</a:t>
            </a:r>
            <a:endParaRPr lang="en-US" sz="2500" dirty="0"/>
          </a:p>
        </p:txBody>
      </p:sp>
      <p:sp>
        <p:nvSpPr>
          <p:cNvPr id="6" name="Text 4"/>
          <p:cNvSpPr/>
          <p:nvPr/>
        </p:nvSpPr>
        <p:spPr>
          <a:xfrm>
            <a:off x="457200" y="3977640"/>
            <a:ext cx="2697480" cy="914400"/>
          </a:xfrm>
          <a:prstGeom prst="rect">
            <a:avLst/>
          </a:prstGeom>
          <a:noFill/>
          <a:ln/>
        </p:spPr>
        <p:txBody>
          <a:bodyPr wrap="square" lIns="0" tIns="0" rIns="0" bIns="0" rtlCol="0" anchor="ctr"/>
          <a:lstStyle/>
          <a:p>
            <a:pPr marL="0" indent="0">
              <a:lnSpc>
                <a:spcPts val="1600"/>
              </a:lnSpc>
              <a:buNone/>
            </a:pPr>
            <a:r>
              <a:rPr lang="en-US" sz="1350" i="1" dirty="0">
                <a:solidFill>
                  <a:srgbClr val="DCEDEB"/>
                </a:solidFill>
                <a:latin typeface="Calibri" pitchFamily="34" charset="0"/>
                <a:ea typeface="Calibri" pitchFamily="34" charset="-122"/>
                <a:cs typeface="Calibri" pitchFamily="34" charset="-120"/>
              </a:rPr>
              <a:t>Every journey needs a map, checkpoints, and a destination.</a:t>
            </a:r>
            <a:endParaRPr lang="en-US" sz="1350" dirty="0"/>
          </a:p>
        </p:txBody>
      </p:sp>
      <p:sp>
        <p:nvSpPr>
          <p:cNvPr id="7" name="Shape 5"/>
          <p:cNvSpPr/>
          <p:nvPr/>
        </p:nvSpPr>
        <p:spPr>
          <a:xfrm>
            <a:off x="3886200" y="1179576"/>
            <a:ext cx="457200" cy="457200"/>
          </a:xfrm>
          <a:prstGeom prst="ellipse">
            <a:avLst/>
          </a:prstGeom>
          <a:solidFill>
            <a:srgbClr val="D98A2B"/>
          </a:solidFill>
          <a:ln/>
        </p:spPr>
        <p:txBody>
          <a:bodyPr/>
          <a:lstStyle/>
          <a:p>
            <a:endParaRPr lang="en-US"/>
          </a:p>
        </p:txBody>
      </p:sp>
      <p:sp>
        <p:nvSpPr>
          <p:cNvPr id="8" name="Text 6"/>
          <p:cNvSpPr/>
          <p:nvPr/>
        </p:nvSpPr>
        <p:spPr>
          <a:xfrm>
            <a:off x="3886200" y="1179576"/>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Georgia" pitchFamily="34" charset="0"/>
                <a:ea typeface="Georgia" pitchFamily="34" charset="-122"/>
                <a:cs typeface="Georgia" pitchFamily="34" charset="-120"/>
              </a:rPr>
              <a:t>1</a:t>
            </a:r>
            <a:endParaRPr lang="en-US" sz="1800" dirty="0"/>
          </a:p>
        </p:txBody>
      </p:sp>
      <p:sp>
        <p:nvSpPr>
          <p:cNvPr id="9" name="Shape 7"/>
          <p:cNvSpPr/>
          <p:nvPr/>
        </p:nvSpPr>
        <p:spPr>
          <a:xfrm>
            <a:off x="4114800" y="1682496"/>
            <a:ext cx="0" cy="731520"/>
          </a:xfrm>
          <a:prstGeom prst="line">
            <a:avLst/>
          </a:prstGeom>
          <a:noFill/>
          <a:ln w="19050">
            <a:solidFill>
              <a:srgbClr val="D9CCB2"/>
            </a:solidFill>
            <a:prstDash val="dash"/>
          </a:ln>
        </p:spPr>
        <p:txBody>
          <a:bodyPr/>
          <a:lstStyle/>
          <a:p>
            <a:endParaRPr lang="en-US"/>
          </a:p>
        </p:txBody>
      </p:sp>
      <p:sp>
        <p:nvSpPr>
          <p:cNvPr id="10" name="Text 8"/>
          <p:cNvSpPr/>
          <p:nvPr/>
        </p:nvSpPr>
        <p:spPr>
          <a:xfrm>
            <a:off x="4544568" y="1143000"/>
            <a:ext cx="4572000" cy="365760"/>
          </a:xfrm>
          <a:prstGeom prst="rect">
            <a:avLst/>
          </a:prstGeom>
          <a:noFill/>
          <a:ln/>
        </p:spPr>
        <p:txBody>
          <a:bodyPr wrap="square" lIns="0" tIns="0" rIns="0" bIns="0" rtlCol="0" anchor="ctr"/>
          <a:lstStyle/>
          <a:p>
            <a:pPr marL="0" indent="0">
              <a:buNone/>
            </a:pPr>
            <a:r>
              <a:rPr lang="en-US" sz="1700" b="1" dirty="0">
                <a:solidFill>
                  <a:srgbClr val="0F5E5A"/>
                </a:solidFill>
                <a:latin typeface="Georgia" pitchFamily="34" charset="0"/>
                <a:ea typeface="Georgia" pitchFamily="34" charset="-122"/>
                <a:cs typeface="Georgia" pitchFamily="34" charset="-120"/>
              </a:rPr>
              <a:t>Donors are travelers</a:t>
            </a:r>
            <a:endParaRPr lang="en-US" sz="1700" dirty="0"/>
          </a:p>
        </p:txBody>
      </p:sp>
      <p:sp>
        <p:nvSpPr>
          <p:cNvPr id="11" name="Text 9"/>
          <p:cNvSpPr/>
          <p:nvPr/>
        </p:nvSpPr>
        <p:spPr>
          <a:xfrm>
            <a:off x="4526280" y="1527048"/>
            <a:ext cx="4617720" cy="777240"/>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They're joining a shared story and want to see where it leads — not simply completing a payment.</a:t>
            </a:r>
            <a:endParaRPr lang="en-US" sz="1250" dirty="0"/>
          </a:p>
        </p:txBody>
      </p:sp>
      <p:sp>
        <p:nvSpPr>
          <p:cNvPr id="12" name="Shape 10"/>
          <p:cNvSpPr/>
          <p:nvPr/>
        </p:nvSpPr>
        <p:spPr>
          <a:xfrm>
            <a:off x="3886200" y="2459736"/>
            <a:ext cx="457200" cy="457200"/>
          </a:xfrm>
          <a:prstGeom prst="ellipse">
            <a:avLst/>
          </a:prstGeom>
          <a:solidFill>
            <a:srgbClr val="D98A2B"/>
          </a:solidFill>
          <a:ln/>
        </p:spPr>
        <p:txBody>
          <a:bodyPr/>
          <a:lstStyle/>
          <a:p>
            <a:endParaRPr lang="en-US"/>
          </a:p>
        </p:txBody>
      </p:sp>
      <p:sp>
        <p:nvSpPr>
          <p:cNvPr id="13" name="Text 11"/>
          <p:cNvSpPr/>
          <p:nvPr/>
        </p:nvSpPr>
        <p:spPr>
          <a:xfrm>
            <a:off x="3886200" y="2459736"/>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Georgia" pitchFamily="34" charset="0"/>
                <a:ea typeface="Georgia" pitchFamily="34" charset="-122"/>
                <a:cs typeface="Georgia" pitchFamily="34" charset="-120"/>
              </a:rPr>
              <a:t>2</a:t>
            </a:r>
            <a:endParaRPr lang="en-US" sz="1800" dirty="0"/>
          </a:p>
        </p:txBody>
      </p:sp>
      <p:sp>
        <p:nvSpPr>
          <p:cNvPr id="14" name="Shape 12"/>
          <p:cNvSpPr/>
          <p:nvPr/>
        </p:nvSpPr>
        <p:spPr>
          <a:xfrm>
            <a:off x="4114800" y="2962656"/>
            <a:ext cx="0" cy="731520"/>
          </a:xfrm>
          <a:prstGeom prst="line">
            <a:avLst/>
          </a:prstGeom>
          <a:noFill/>
          <a:ln w="19050">
            <a:solidFill>
              <a:srgbClr val="D9CCB2"/>
            </a:solidFill>
            <a:prstDash val="dash"/>
          </a:ln>
        </p:spPr>
        <p:txBody>
          <a:bodyPr/>
          <a:lstStyle/>
          <a:p>
            <a:endParaRPr lang="en-US"/>
          </a:p>
        </p:txBody>
      </p:sp>
      <p:sp>
        <p:nvSpPr>
          <p:cNvPr id="15" name="Text 13"/>
          <p:cNvSpPr/>
          <p:nvPr/>
        </p:nvSpPr>
        <p:spPr>
          <a:xfrm>
            <a:off x="4544568" y="2423160"/>
            <a:ext cx="4572000" cy="365760"/>
          </a:xfrm>
          <a:prstGeom prst="rect">
            <a:avLst/>
          </a:prstGeom>
          <a:noFill/>
          <a:ln/>
        </p:spPr>
        <p:txBody>
          <a:bodyPr wrap="square" lIns="0" tIns="0" rIns="0" bIns="0" rtlCol="0" anchor="ctr"/>
          <a:lstStyle/>
          <a:p>
            <a:pPr marL="0" indent="0">
              <a:buNone/>
            </a:pPr>
            <a:r>
              <a:rPr lang="en-US" sz="1700" b="1" dirty="0">
                <a:solidFill>
                  <a:srgbClr val="0F5E5A"/>
                </a:solidFill>
                <a:latin typeface="Georgia" pitchFamily="34" charset="0"/>
                <a:ea typeface="Georgia" pitchFamily="34" charset="-122"/>
                <a:cs typeface="Georgia" pitchFamily="34" charset="-120"/>
              </a:rPr>
              <a:t>Our role is to guide</a:t>
            </a:r>
            <a:endParaRPr lang="en-US" sz="1700" dirty="0"/>
          </a:p>
        </p:txBody>
      </p:sp>
      <p:sp>
        <p:nvSpPr>
          <p:cNvPr id="16" name="Text 14"/>
          <p:cNvSpPr/>
          <p:nvPr/>
        </p:nvSpPr>
        <p:spPr>
          <a:xfrm>
            <a:off x="4526280" y="2807208"/>
            <a:ext cx="4617720" cy="777240"/>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We light the way, remove friction, and celebrate milestones so the whole trip feels worth taking.</a:t>
            </a:r>
            <a:endParaRPr lang="en-US" sz="1250" dirty="0"/>
          </a:p>
        </p:txBody>
      </p:sp>
      <p:sp>
        <p:nvSpPr>
          <p:cNvPr id="17" name="Shape 15"/>
          <p:cNvSpPr/>
          <p:nvPr/>
        </p:nvSpPr>
        <p:spPr>
          <a:xfrm>
            <a:off x="3886200" y="3739896"/>
            <a:ext cx="457200" cy="457200"/>
          </a:xfrm>
          <a:prstGeom prst="ellipse">
            <a:avLst/>
          </a:prstGeom>
          <a:solidFill>
            <a:srgbClr val="D98A2B"/>
          </a:solidFill>
          <a:ln/>
        </p:spPr>
        <p:txBody>
          <a:bodyPr/>
          <a:lstStyle/>
          <a:p>
            <a:endParaRPr lang="en-US"/>
          </a:p>
        </p:txBody>
      </p:sp>
      <p:sp>
        <p:nvSpPr>
          <p:cNvPr id="18" name="Text 16"/>
          <p:cNvSpPr/>
          <p:nvPr/>
        </p:nvSpPr>
        <p:spPr>
          <a:xfrm>
            <a:off x="3886200" y="3739896"/>
            <a:ext cx="457200" cy="457200"/>
          </a:xfrm>
          <a:prstGeom prst="rect">
            <a:avLst/>
          </a:prstGeom>
          <a:noFill/>
          <a:ln/>
        </p:spPr>
        <p:txBody>
          <a:bodyPr wrap="square" lIns="0" tIns="0" rIns="0" bIns="0" rtlCol="0" anchor="ctr"/>
          <a:lstStyle/>
          <a:p>
            <a:pPr marL="0" indent="0" algn="ctr">
              <a:buNone/>
            </a:pPr>
            <a:r>
              <a:rPr lang="en-US" sz="1800" b="1" dirty="0">
                <a:solidFill>
                  <a:srgbClr val="FFFFFF"/>
                </a:solidFill>
                <a:latin typeface="Georgia" pitchFamily="34" charset="0"/>
                <a:ea typeface="Georgia" pitchFamily="34" charset="-122"/>
                <a:cs typeface="Georgia" pitchFamily="34" charset="-120"/>
              </a:rPr>
              <a:t>3</a:t>
            </a:r>
            <a:endParaRPr lang="en-US" sz="1800" dirty="0"/>
          </a:p>
        </p:txBody>
      </p:sp>
      <p:sp>
        <p:nvSpPr>
          <p:cNvPr id="19" name="Text 17"/>
          <p:cNvSpPr/>
          <p:nvPr/>
        </p:nvSpPr>
        <p:spPr>
          <a:xfrm>
            <a:off x="4544568" y="3703320"/>
            <a:ext cx="4572000" cy="365760"/>
          </a:xfrm>
          <a:prstGeom prst="rect">
            <a:avLst/>
          </a:prstGeom>
          <a:noFill/>
          <a:ln/>
        </p:spPr>
        <p:txBody>
          <a:bodyPr wrap="square" lIns="0" tIns="0" rIns="0" bIns="0" rtlCol="0" anchor="ctr"/>
          <a:lstStyle/>
          <a:p>
            <a:pPr marL="0" indent="0">
              <a:buNone/>
            </a:pPr>
            <a:r>
              <a:rPr lang="en-US" sz="1700" b="1" dirty="0">
                <a:solidFill>
                  <a:srgbClr val="0F5E5A"/>
                </a:solidFill>
                <a:latin typeface="Georgia" pitchFamily="34" charset="0"/>
                <a:ea typeface="Georgia" pitchFamily="34" charset="-122"/>
                <a:cs typeface="Georgia" pitchFamily="34" charset="-120"/>
              </a:rPr>
              <a:t>Structure carries momentum</a:t>
            </a:r>
            <a:endParaRPr lang="en-US" sz="1700" dirty="0"/>
          </a:p>
        </p:txBody>
      </p:sp>
      <p:sp>
        <p:nvSpPr>
          <p:cNvPr id="20" name="Text 18"/>
          <p:cNvSpPr/>
          <p:nvPr/>
        </p:nvSpPr>
        <p:spPr>
          <a:xfrm>
            <a:off x="4526280" y="4087368"/>
            <a:ext cx="4617720" cy="777240"/>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A clear map, honest checkpoints, and a real destination keep supporters moving forward with confidence.</a:t>
            </a:r>
            <a:endParaRPr lang="en-US" sz="1250" dirty="0"/>
          </a:p>
        </p:txBody>
      </p:sp>
      <p:sp>
        <p:nvSpPr>
          <p:cNvPr id="21" name="Text 19"/>
          <p:cNvSpPr/>
          <p:nvPr/>
        </p:nvSpPr>
        <p:spPr>
          <a:xfrm>
            <a:off x="6372362" y="4754880"/>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03  /  16</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bg>
      <p:bgPr>
        <a:solidFill>
          <a:srgbClr val="F5EEDF"/>
        </a:solidFill>
        <a:effectLst/>
      </p:bgPr>
    </p:bg>
    <p:spTree>
      <p:nvGrpSpPr>
        <p:cNvPr id="1" name=""/>
        <p:cNvGrpSpPr/>
        <p:nvPr/>
      </p:nvGrpSpPr>
      <p:grpSpPr>
        <a:xfrm>
          <a:off x="0" y="0"/>
          <a:ext cx="0" cy="0"/>
          <a:chOff x="0" y="0"/>
          <a:chExt cx="0" cy="0"/>
        </a:xfrm>
      </p:grpSpPr>
      <p:pic>
        <p:nvPicPr>
          <p:cNvPr id="2" name="Image 0" descr="/agent/turn1/workspace/images/image-425228dd200494d6d550dde82c0252c4.jpg"/>
          <p:cNvPicPr>
            <a:picLocks noChangeAspect="1"/>
          </p:cNvPicPr>
          <p:nvPr/>
        </p:nvPicPr>
        <p:blipFill>
          <a:blip r:embed="rId3"/>
          <a:srcRect l="28370" r="28370"/>
          <a:stretch/>
        </p:blipFill>
        <p:spPr>
          <a:xfrm>
            <a:off x="5806440" y="0"/>
            <a:ext cx="3337560" cy="5143500"/>
          </a:xfrm>
          <a:prstGeom prst="rect">
            <a:avLst/>
          </a:prstGeom>
        </p:spPr>
      </p:pic>
      <p:sp>
        <p:nvSpPr>
          <p:cNvPr id="3" name="Shape 0"/>
          <p:cNvSpPr/>
          <p:nvPr/>
        </p:nvSpPr>
        <p:spPr>
          <a:xfrm>
            <a:off x="5806440" y="0"/>
            <a:ext cx="73152" cy="5143500"/>
          </a:xfrm>
          <a:prstGeom prst="rect">
            <a:avLst/>
          </a:prstGeom>
          <a:solidFill>
            <a:srgbClr val="D98A2B"/>
          </a:solidFill>
          <a:ln/>
        </p:spPr>
        <p:txBody>
          <a:bodyPr/>
          <a:lstStyle/>
          <a:p>
            <a:endParaRPr lang="en-US"/>
          </a:p>
        </p:txBody>
      </p:sp>
      <p:sp>
        <p:nvSpPr>
          <p:cNvPr id="4" name="Shape 1"/>
          <p:cNvSpPr/>
          <p:nvPr/>
        </p:nvSpPr>
        <p:spPr>
          <a:xfrm>
            <a:off x="548640" y="544068"/>
            <a:ext cx="109728" cy="109728"/>
          </a:xfrm>
          <a:prstGeom prst="ellipse">
            <a:avLst/>
          </a:prstGeom>
          <a:solidFill>
            <a:srgbClr val="D98A2B"/>
          </a:solidFill>
          <a:ln/>
        </p:spPr>
        <p:txBody>
          <a:bodyPr/>
          <a:lstStyle/>
          <a:p>
            <a:endParaRPr lang="en-US"/>
          </a:p>
        </p:txBody>
      </p:sp>
      <p:sp>
        <p:nvSpPr>
          <p:cNvPr id="5" name="Text 2"/>
          <p:cNvSpPr/>
          <p:nvPr/>
        </p:nvSpPr>
        <p:spPr>
          <a:xfrm>
            <a:off x="749808" y="50292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WHERE WE'VE BEEN</a:t>
            </a:r>
            <a:endParaRPr lang="en-US" sz="1250" dirty="0"/>
          </a:p>
        </p:txBody>
      </p:sp>
      <p:sp>
        <p:nvSpPr>
          <p:cNvPr id="6" name="Text 3"/>
          <p:cNvSpPr/>
          <p:nvPr/>
        </p:nvSpPr>
        <p:spPr>
          <a:xfrm>
            <a:off x="487388" y="1225296"/>
            <a:ext cx="5120640" cy="475488"/>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Honoring the Past</a:t>
            </a:r>
            <a:endParaRPr lang="en-US" sz="3200" dirty="0"/>
          </a:p>
        </p:txBody>
      </p:sp>
      <p:sp>
        <p:nvSpPr>
          <p:cNvPr id="7" name="Shape 4"/>
          <p:cNvSpPr/>
          <p:nvPr/>
        </p:nvSpPr>
        <p:spPr>
          <a:xfrm>
            <a:off x="548640" y="1865376"/>
            <a:ext cx="128016" cy="566928"/>
          </a:xfrm>
          <a:prstGeom prst="rect">
            <a:avLst/>
          </a:prstGeom>
          <a:solidFill>
            <a:srgbClr val="0F5E5A"/>
          </a:solidFill>
          <a:ln/>
        </p:spPr>
        <p:txBody>
          <a:bodyPr/>
          <a:lstStyle/>
          <a:p>
            <a:endParaRPr lang="en-US"/>
          </a:p>
        </p:txBody>
      </p:sp>
      <p:sp>
        <p:nvSpPr>
          <p:cNvPr id="8" name="Text 5"/>
          <p:cNvSpPr/>
          <p:nvPr/>
        </p:nvSpPr>
        <p:spPr>
          <a:xfrm>
            <a:off x="859536" y="1783080"/>
            <a:ext cx="489204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Moments that built trust</a:t>
            </a:r>
            <a:endParaRPr lang="en-US" sz="1650" dirty="0"/>
          </a:p>
        </p:txBody>
      </p:sp>
      <p:sp>
        <p:nvSpPr>
          <p:cNvPr id="9" name="Text 6"/>
          <p:cNvSpPr/>
          <p:nvPr/>
        </p:nvSpPr>
        <p:spPr>
          <a:xfrm>
            <a:off x="859536" y="2157984"/>
            <a:ext cx="4937760" cy="658368"/>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Recall the decisions and people who first earned credibility for this mission and made others believe.</a:t>
            </a:r>
            <a:endParaRPr lang="en-US" sz="1250" dirty="0"/>
          </a:p>
        </p:txBody>
      </p:sp>
      <p:sp>
        <p:nvSpPr>
          <p:cNvPr id="10" name="Shape 7"/>
          <p:cNvSpPr/>
          <p:nvPr/>
        </p:nvSpPr>
        <p:spPr>
          <a:xfrm>
            <a:off x="548640" y="2889504"/>
            <a:ext cx="128016" cy="566928"/>
          </a:xfrm>
          <a:prstGeom prst="rect">
            <a:avLst/>
          </a:prstGeom>
          <a:solidFill>
            <a:srgbClr val="0F5E5A"/>
          </a:solidFill>
          <a:ln/>
        </p:spPr>
        <p:txBody>
          <a:bodyPr/>
          <a:lstStyle/>
          <a:p>
            <a:endParaRPr lang="en-US"/>
          </a:p>
        </p:txBody>
      </p:sp>
      <p:sp>
        <p:nvSpPr>
          <p:cNvPr id="11" name="Text 8"/>
          <p:cNvSpPr/>
          <p:nvPr/>
        </p:nvSpPr>
        <p:spPr>
          <a:xfrm>
            <a:off x="859536" y="2807208"/>
            <a:ext cx="489204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Foundational supporters &amp; early wins</a:t>
            </a:r>
            <a:endParaRPr lang="en-US" sz="1650" dirty="0"/>
          </a:p>
        </p:txBody>
      </p:sp>
      <p:sp>
        <p:nvSpPr>
          <p:cNvPr id="12" name="Text 9"/>
          <p:cNvSpPr/>
          <p:nvPr/>
        </p:nvSpPr>
        <p:spPr>
          <a:xfrm>
            <a:off x="859536" y="3182112"/>
            <a:ext cx="4937760" cy="658368"/>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Name the donors, volunteers, and milestones that proved what was possible when few were watching.</a:t>
            </a:r>
            <a:endParaRPr lang="en-US" sz="1250" dirty="0"/>
          </a:p>
        </p:txBody>
      </p:sp>
      <p:sp>
        <p:nvSpPr>
          <p:cNvPr id="13" name="Shape 10"/>
          <p:cNvSpPr/>
          <p:nvPr/>
        </p:nvSpPr>
        <p:spPr>
          <a:xfrm>
            <a:off x="548640" y="3913632"/>
            <a:ext cx="128016" cy="566928"/>
          </a:xfrm>
          <a:prstGeom prst="rect">
            <a:avLst/>
          </a:prstGeom>
          <a:solidFill>
            <a:srgbClr val="0F5E5A"/>
          </a:solidFill>
          <a:ln/>
        </p:spPr>
        <p:txBody>
          <a:bodyPr/>
          <a:lstStyle/>
          <a:p>
            <a:endParaRPr lang="en-US"/>
          </a:p>
        </p:txBody>
      </p:sp>
      <p:sp>
        <p:nvSpPr>
          <p:cNvPr id="14" name="Text 11"/>
          <p:cNvSpPr/>
          <p:nvPr/>
        </p:nvSpPr>
        <p:spPr>
          <a:xfrm>
            <a:off x="859536" y="3831336"/>
            <a:ext cx="489204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Traditions worth carrying forward</a:t>
            </a:r>
            <a:endParaRPr lang="en-US" sz="1650" dirty="0"/>
          </a:p>
        </p:txBody>
      </p:sp>
      <p:sp>
        <p:nvSpPr>
          <p:cNvPr id="15" name="Text 12"/>
          <p:cNvSpPr/>
          <p:nvPr/>
        </p:nvSpPr>
        <p:spPr>
          <a:xfrm>
            <a:off x="859536" y="4206240"/>
            <a:ext cx="4937760" cy="658368"/>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Identify the values and practices that should travel with us into the next chapter of the story.</a:t>
            </a:r>
            <a:endParaRPr lang="en-US" sz="1250" dirty="0"/>
          </a:p>
        </p:txBody>
      </p:sp>
      <p:sp>
        <p:nvSpPr>
          <p:cNvPr id="16" name="Text 13"/>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04  /  16</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LEGACY → MOMENTUM</a:t>
            </a:r>
            <a:endParaRPr lang="en-US" sz="1250" dirty="0"/>
          </a:p>
        </p:txBody>
      </p:sp>
      <p:sp>
        <p:nvSpPr>
          <p:cNvPr id="4" name="Text 2"/>
          <p:cNvSpPr/>
          <p:nvPr/>
        </p:nvSpPr>
        <p:spPr>
          <a:xfrm>
            <a:off x="512064" y="1275588"/>
            <a:ext cx="8046720" cy="868680"/>
          </a:xfrm>
          <a:prstGeom prst="rect">
            <a:avLst/>
          </a:prstGeom>
          <a:noFill/>
          <a:ln/>
        </p:spPr>
        <p:txBody>
          <a:bodyPr wrap="square" lIns="0" tIns="0" rIns="0" bIns="0" rtlCol="0" anchor="t"/>
          <a:lstStyle/>
          <a:p>
            <a:pPr marL="0" indent="0">
              <a:lnSpc>
                <a:spcPts val="3162"/>
              </a:lnSpc>
              <a:buNone/>
            </a:pPr>
            <a:r>
              <a:rPr lang="en-US" sz="3100" b="1" dirty="0">
                <a:solidFill>
                  <a:srgbClr val="2C2A24"/>
                </a:solidFill>
                <a:latin typeface="Georgia" pitchFamily="34" charset="0"/>
                <a:ea typeface="Georgia" pitchFamily="34" charset="-122"/>
                <a:cs typeface="Georgia" pitchFamily="34" charset="-120"/>
              </a:rPr>
              <a:t>Why the Past Fuels the Future</a:t>
            </a:r>
            <a:endParaRPr lang="en-US" sz="3100" dirty="0"/>
          </a:p>
        </p:txBody>
      </p:sp>
      <p:sp>
        <p:nvSpPr>
          <p:cNvPr id="5" name="Shape 3"/>
          <p:cNvSpPr/>
          <p:nvPr/>
        </p:nvSpPr>
        <p:spPr>
          <a:xfrm>
            <a:off x="548640" y="1874520"/>
            <a:ext cx="2542032" cy="2697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6" name="Shape 4"/>
          <p:cNvSpPr/>
          <p:nvPr/>
        </p:nvSpPr>
        <p:spPr>
          <a:xfrm>
            <a:off x="548640" y="1874520"/>
            <a:ext cx="2542032" cy="640080"/>
          </a:xfrm>
          <a:prstGeom prst="rect">
            <a:avLst/>
          </a:prstGeom>
          <a:solidFill>
            <a:srgbClr val="0F5E5A"/>
          </a:solidFill>
          <a:ln/>
        </p:spPr>
        <p:txBody>
          <a:bodyPr/>
          <a:lstStyle/>
          <a:p>
            <a:endParaRPr lang="en-US"/>
          </a:p>
        </p:txBody>
      </p:sp>
      <p:sp>
        <p:nvSpPr>
          <p:cNvPr id="7" name="Text 5"/>
          <p:cNvSpPr/>
          <p:nvPr/>
        </p:nvSpPr>
        <p:spPr>
          <a:xfrm>
            <a:off x="548640" y="1874520"/>
            <a:ext cx="2542032" cy="640080"/>
          </a:xfrm>
          <a:prstGeom prst="rect">
            <a:avLst/>
          </a:prstGeom>
          <a:noFill/>
          <a:ln/>
        </p:spPr>
        <p:txBody>
          <a:bodyPr wrap="square" lIns="0" tIns="0" rIns="0" bIns="0" rtlCol="0" anchor="ctr"/>
          <a:lstStyle/>
          <a:p>
            <a:pPr marL="0" indent="0" algn="ctr">
              <a:buNone/>
            </a:pPr>
            <a:r>
              <a:rPr lang="en-US" sz="1900" b="1" kern="0" spc="400" dirty="0">
                <a:solidFill>
                  <a:srgbClr val="FFFFFF"/>
                </a:solidFill>
                <a:latin typeface="Georgia" pitchFamily="34" charset="0"/>
                <a:ea typeface="Georgia" pitchFamily="34" charset="-122"/>
                <a:cs typeface="Georgia" pitchFamily="34" charset="-120"/>
              </a:rPr>
              <a:t>THEN</a:t>
            </a:r>
            <a:endParaRPr lang="en-US" sz="1900" dirty="0"/>
          </a:p>
        </p:txBody>
      </p:sp>
      <p:sp>
        <p:nvSpPr>
          <p:cNvPr id="8" name="Text 6"/>
          <p:cNvSpPr/>
          <p:nvPr/>
        </p:nvSpPr>
        <p:spPr>
          <a:xfrm>
            <a:off x="768096" y="2715768"/>
            <a:ext cx="2103120" cy="731520"/>
          </a:xfrm>
          <a:prstGeom prst="rect">
            <a:avLst/>
          </a:prstGeom>
          <a:noFill/>
          <a:ln/>
        </p:spPr>
        <p:txBody>
          <a:bodyPr wrap="square" lIns="0" tIns="0" rIns="0" bIns="0" rtlCol="0" anchor="ctr"/>
          <a:lstStyle/>
          <a:p>
            <a:pPr marL="0" indent="0">
              <a:lnSpc>
                <a:spcPts val="1800"/>
              </a:lnSpc>
              <a:buNone/>
            </a:pPr>
            <a:r>
              <a:rPr lang="en-US" sz="1600" b="1" dirty="0">
                <a:solidFill>
                  <a:srgbClr val="2C2A24"/>
                </a:solidFill>
                <a:latin typeface="Georgia" pitchFamily="34" charset="0"/>
                <a:ea typeface="Georgia" pitchFamily="34" charset="-122"/>
                <a:cs typeface="Georgia" pitchFamily="34" charset="-120"/>
              </a:rPr>
              <a:t>Recognition builds belonging</a:t>
            </a:r>
            <a:endParaRPr lang="en-US" sz="1600" dirty="0"/>
          </a:p>
        </p:txBody>
      </p:sp>
      <p:sp>
        <p:nvSpPr>
          <p:cNvPr id="9" name="Text 7"/>
          <p:cNvSpPr/>
          <p:nvPr/>
        </p:nvSpPr>
        <p:spPr>
          <a:xfrm>
            <a:off x="768096" y="3502152"/>
            <a:ext cx="2103120" cy="914400"/>
          </a:xfrm>
          <a:prstGeom prst="rect">
            <a:avLst/>
          </a:prstGeom>
          <a:noFill/>
          <a:ln/>
        </p:spPr>
        <p:txBody>
          <a:bodyPr wrap="square" lIns="0" tIns="0" rIns="0" bIns="0" rtlCol="0" anchor="ctr"/>
          <a:lstStyle/>
          <a:p>
            <a:pPr marL="0" indent="0">
              <a:lnSpc>
                <a:spcPts val="1450"/>
              </a:lnSpc>
              <a:buNone/>
            </a:pPr>
            <a:r>
              <a:rPr lang="en-US" sz="1200" dirty="0">
                <a:solidFill>
                  <a:srgbClr val="6F665A"/>
                </a:solidFill>
                <a:latin typeface="Calibri" pitchFamily="34" charset="0"/>
                <a:ea typeface="Calibri" pitchFamily="34" charset="-122"/>
                <a:cs typeface="Calibri" pitchFamily="34" charset="-120"/>
              </a:rPr>
              <a:t>Honoring history strengthens confidence and a sense of belonging in supporters today.</a:t>
            </a:r>
            <a:endParaRPr lang="en-US" sz="1200" dirty="0"/>
          </a:p>
        </p:txBody>
      </p:sp>
      <p:sp>
        <p:nvSpPr>
          <p:cNvPr id="10" name="Text 8"/>
          <p:cNvSpPr/>
          <p:nvPr/>
        </p:nvSpPr>
        <p:spPr>
          <a:xfrm>
            <a:off x="3054096" y="2743200"/>
            <a:ext cx="374904" cy="548640"/>
          </a:xfrm>
          <a:prstGeom prst="rect">
            <a:avLst/>
          </a:prstGeom>
          <a:noFill/>
          <a:ln/>
        </p:spPr>
        <p:txBody>
          <a:bodyPr wrap="square" lIns="0" tIns="0" rIns="0" bIns="0" rtlCol="0" anchor="ctr"/>
          <a:lstStyle/>
          <a:p>
            <a:pPr marL="0" indent="0" algn="ctr">
              <a:buNone/>
            </a:pPr>
            <a:r>
              <a:rPr lang="en-US" sz="2400" b="1" dirty="0">
                <a:solidFill>
                  <a:srgbClr val="D98A2B"/>
                </a:solidFill>
                <a:latin typeface="Calibri" pitchFamily="34" charset="0"/>
                <a:ea typeface="Calibri" pitchFamily="34" charset="-122"/>
                <a:cs typeface="Calibri" pitchFamily="34" charset="-120"/>
              </a:rPr>
              <a:t>→</a:t>
            </a:r>
            <a:endParaRPr lang="en-US" sz="2400" dirty="0"/>
          </a:p>
        </p:txBody>
      </p:sp>
      <p:sp>
        <p:nvSpPr>
          <p:cNvPr id="11" name="Shape 9"/>
          <p:cNvSpPr/>
          <p:nvPr/>
        </p:nvSpPr>
        <p:spPr>
          <a:xfrm>
            <a:off x="3392424" y="1874520"/>
            <a:ext cx="2542032" cy="2697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2" name="Shape 10"/>
          <p:cNvSpPr/>
          <p:nvPr/>
        </p:nvSpPr>
        <p:spPr>
          <a:xfrm>
            <a:off x="3392424" y="1874520"/>
            <a:ext cx="2542032" cy="640080"/>
          </a:xfrm>
          <a:prstGeom prst="rect">
            <a:avLst/>
          </a:prstGeom>
          <a:solidFill>
            <a:srgbClr val="D98A2B"/>
          </a:solidFill>
          <a:ln/>
        </p:spPr>
        <p:txBody>
          <a:bodyPr/>
          <a:lstStyle/>
          <a:p>
            <a:endParaRPr lang="en-US"/>
          </a:p>
        </p:txBody>
      </p:sp>
      <p:sp>
        <p:nvSpPr>
          <p:cNvPr id="13" name="Text 11"/>
          <p:cNvSpPr/>
          <p:nvPr/>
        </p:nvSpPr>
        <p:spPr>
          <a:xfrm>
            <a:off x="3392424" y="1874520"/>
            <a:ext cx="2542032" cy="640080"/>
          </a:xfrm>
          <a:prstGeom prst="rect">
            <a:avLst/>
          </a:prstGeom>
          <a:noFill/>
          <a:ln/>
        </p:spPr>
        <p:txBody>
          <a:bodyPr wrap="square" lIns="0" tIns="0" rIns="0" bIns="0" rtlCol="0" anchor="ctr"/>
          <a:lstStyle/>
          <a:p>
            <a:pPr marL="0" indent="0" algn="ctr">
              <a:buNone/>
            </a:pPr>
            <a:r>
              <a:rPr lang="en-US" sz="1900" b="1" kern="0" spc="400" dirty="0">
                <a:solidFill>
                  <a:srgbClr val="FFFFFF"/>
                </a:solidFill>
                <a:latin typeface="Georgia" pitchFamily="34" charset="0"/>
                <a:ea typeface="Georgia" pitchFamily="34" charset="-122"/>
                <a:cs typeface="Georgia" pitchFamily="34" charset="-120"/>
              </a:rPr>
              <a:t>NOW</a:t>
            </a:r>
            <a:endParaRPr lang="en-US" sz="1900" dirty="0"/>
          </a:p>
        </p:txBody>
      </p:sp>
      <p:sp>
        <p:nvSpPr>
          <p:cNvPr id="14" name="Text 12"/>
          <p:cNvSpPr/>
          <p:nvPr/>
        </p:nvSpPr>
        <p:spPr>
          <a:xfrm>
            <a:off x="3611880" y="2715768"/>
            <a:ext cx="2103120" cy="731520"/>
          </a:xfrm>
          <a:prstGeom prst="rect">
            <a:avLst/>
          </a:prstGeom>
          <a:noFill/>
          <a:ln/>
        </p:spPr>
        <p:txBody>
          <a:bodyPr wrap="square" lIns="0" tIns="0" rIns="0" bIns="0" rtlCol="0" anchor="ctr"/>
          <a:lstStyle/>
          <a:p>
            <a:pPr marL="0" indent="0">
              <a:lnSpc>
                <a:spcPts val="1800"/>
              </a:lnSpc>
              <a:buNone/>
            </a:pPr>
            <a:r>
              <a:rPr lang="en-US" sz="1600" b="1" dirty="0">
                <a:solidFill>
                  <a:srgbClr val="2C2A24"/>
                </a:solidFill>
                <a:latin typeface="Georgia" pitchFamily="34" charset="0"/>
                <a:ea typeface="Georgia" pitchFamily="34" charset="-122"/>
                <a:cs typeface="Georgia" pitchFamily="34" charset="-120"/>
              </a:rPr>
              <a:t>Impact stories earn trust</a:t>
            </a:r>
            <a:endParaRPr lang="en-US" sz="1600" dirty="0"/>
          </a:p>
        </p:txBody>
      </p:sp>
      <p:sp>
        <p:nvSpPr>
          <p:cNvPr id="15" name="Text 13"/>
          <p:cNvSpPr/>
          <p:nvPr/>
        </p:nvSpPr>
        <p:spPr>
          <a:xfrm>
            <a:off x="3611880" y="3502152"/>
            <a:ext cx="2103120" cy="914400"/>
          </a:xfrm>
          <a:prstGeom prst="rect">
            <a:avLst/>
          </a:prstGeom>
          <a:noFill/>
          <a:ln/>
        </p:spPr>
        <p:txBody>
          <a:bodyPr wrap="square" lIns="0" tIns="0" rIns="0" bIns="0" rtlCol="0" anchor="ctr"/>
          <a:lstStyle/>
          <a:p>
            <a:pPr marL="0" indent="0">
              <a:lnSpc>
                <a:spcPts val="1450"/>
              </a:lnSpc>
              <a:buNone/>
            </a:pPr>
            <a:r>
              <a:rPr lang="en-US" sz="1200" dirty="0">
                <a:solidFill>
                  <a:srgbClr val="6F665A"/>
                </a:solidFill>
                <a:latin typeface="Calibri" pitchFamily="34" charset="0"/>
                <a:ea typeface="Calibri" pitchFamily="34" charset="-122"/>
                <a:cs typeface="Calibri" pitchFamily="34" charset="-120"/>
              </a:rPr>
              <a:t>Proven stories of change make future investment feel safe, credible, and worthwhile.</a:t>
            </a:r>
            <a:endParaRPr lang="en-US" sz="1200" dirty="0"/>
          </a:p>
        </p:txBody>
      </p:sp>
      <p:sp>
        <p:nvSpPr>
          <p:cNvPr id="16" name="Text 14"/>
          <p:cNvSpPr/>
          <p:nvPr/>
        </p:nvSpPr>
        <p:spPr>
          <a:xfrm>
            <a:off x="5897880" y="2743200"/>
            <a:ext cx="374904" cy="548640"/>
          </a:xfrm>
          <a:prstGeom prst="rect">
            <a:avLst/>
          </a:prstGeom>
          <a:noFill/>
          <a:ln/>
        </p:spPr>
        <p:txBody>
          <a:bodyPr wrap="square" lIns="0" tIns="0" rIns="0" bIns="0" rtlCol="0" anchor="ctr"/>
          <a:lstStyle/>
          <a:p>
            <a:pPr marL="0" indent="0" algn="ctr">
              <a:buNone/>
            </a:pPr>
            <a:r>
              <a:rPr lang="en-US" sz="2400" b="1" dirty="0">
                <a:solidFill>
                  <a:srgbClr val="D98A2B"/>
                </a:solidFill>
                <a:latin typeface="Calibri" pitchFamily="34" charset="0"/>
                <a:ea typeface="Calibri" pitchFamily="34" charset="-122"/>
                <a:cs typeface="Calibri" pitchFamily="34" charset="-120"/>
              </a:rPr>
              <a:t>→</a:t>
            </a:r>
            <a:endParaRPr lang="en-US" sz="2400" dirty="0"/>
          </a:p>
        </p:txBody>
      </p:sp>
      <p:sp>
        <p:nvSpPr>
          <p:cNvPr id="17" name="Shape 15"/>
          <p:cNvSpPr/>
          <p:nvPr/>
        </p:nvSpPr>
        <p:spPr>
          <a:xfrm>
            <a:off x="6236208" y="1874520"/>
            <a:ext cx="2542032" cy="2697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8" name="Shape 16"/>
          <p:cNvSpPr/>
          <p:nvPr/>
        </p:nvSpPr>
        <p:spPr>
          <a:xfrm>
            <a:off x="6236208" y="1874520"/>
            <a:ext cx="2542032" cy="640080"/>
          </a:xfrm>
          <a:prstGeom prst="rect">
            <a:avLst/>
          </a:prstGeom>
          <a:solidFill>
            <a:srgbClr val="6B5B3E"/>
          </a:solidFill>
          <a:ln/>
        </p:spPr>
        <p:txBody>
          <a:bodyPr/>
          <a:lstStyle/>
          <a:p>
            <a:endParaRPr lang="en-US"/>
          </a:p>
        </p:txBody>
      </p:sp>
      <p:sp>
        <p:nvSpPr>
          <p:cNvPr id="19" name="Text 17"/>
          <p:cNvSpPr/>
          <p:nvPr/>
        </p:nvSpPr>
        <p:spPr>
          <a:xfrm>
            <a:off x="6236208" y="1874520"/>
            <a:ext cx="2542032" cy="640080"/>
          </a:xfrm>
          <a:prstGeom prst="rect">
            <a:avLst/>
          </a:prstGeom>
          <a:noFill/>
          <a:ln/>
        </p:spPr>
        <p:txBody>
          <a:bodyPr wrap="square" lIns="0" tIns="0" rIns="0" bIns="0" rtlCol="0" anchor="ctr"/>
          <a:lstStyle/>
          <a:p>
            <a:pPr marL="0" indent="0" algn="ctr">
              <a:buNone/>
            </a:pPr>
            <a:r>
              <a:rPr lang="en-US" sz="1900" b="1" kern="0" spc="400" dirty="0">
                <a:solidFill>
                  <a:srgbClr val="FFFFFF"/>
                </a:solidFill>
                <a:latin typeface="Georgia" pitchFamily="34" charset="0"/>
                <a:ea typeface="Georgia" pitchFamily="34" charset="-122"/>
                <a:cs typeface="Georgia" pitchFamily="34" charset="-120"/>
              </a:rPr>
              <a:t>NEXT</a:t>
            </a:r>
            <a:endParaRPr lang="en-US" sz="1900" dirty="0"/>
          </a:p>
        </p:txBody>
      </p:sp>
      <p:sp>
        <p:nvSpPr>
          <p:cNvPr id="20" name="Text 18"/>
          <p:cNvSpPr/>
          <p:nvPr/>
        </p:nvSpPr>
        <p:spPr>
          <a:xfrm>
            <a:off x="6455664" y="2715768"/>
            <a:ext cx="2103120" cy="731520"/>
          </a:xfrm>
          <a:prstGeom prst="rect">
            <a:avLst/>
          </a:prstGeom>
          <a:noFill/>
          <a:ln/>
        </p:spPr>
        <p:txBody>
          <a:bodyPr wrap="square" lIns="0" tIns="0" rIns="0" bIns="0" rtlCol="0" anchor="ctr"/>
          <a:lstStyle/>
          <a:p>
            <a:pPr marL="0" indent="0">
              <a:lnSpc>
                <a:spcPts val="1800"/>
              </a:lnSpc>
              <a:buNone/>
            </a:pPr>
            <a:r>
              <a:rPr lang="en-US" sz="1600" b="1" dirty="0">
                <a:solidFill>
                  <a:srgbClr val="2C2A24"/>
                </a:solidFill>
                <a:latin typeface="Georgia" pitchFamily="34" charset="0"/>
                <a:ea typeface="Georgia" pitchFamily="34" charset="-122"/>
                <a:cs typeface="Georgia" pitchFamily="34" charset="-120"/>
              </a:rPr>
              <a:t>Continuity across generations</a:t>
            </a:r>
            <a:endParaRPr lang="en-US" sz="1600" dirty="0"/>
          </a:p>
        </p:txBody>
      </p:sp>
      <p:sp>
        <p:nvSpPr>
          <p:cNvPr id="21" name="Text 19"/>
          <p:cNvSpPr/>
          <p:nvPr/>
        </p:nvSpPr>
        <p:spPr>
          <a:xfrm>
            <a:off x="6455664" y="3502152"/>
            <a:ext cx="2103120" cy="914400"/>
          </a:xfrm>
          <a:prstGeom prst="rect">
            <a:avLst/>
          </a:prstGeom>
          <a:noFill/>
          <a:ln/>
        </p:spPr>
        <p:txBody>
          <a:bodyPr wrap="square" lIns="0" tIns="0" rIns="0" bIns="0" rtlCol="0" anchor="ctr"/>
          <a:lstStyle/>
          <a:p>
            <a:pPr marL="0" indent="0">
              <a:lnSpc>
                <a:spcPts val="1450"/>
              </a:lnSpc>
              <a:buNone/>
            </a:pPr>
            <a:r>
              <a:rPr lang="en-US" sz="1200" dirty="0">
                <a:solidFill>
                  <a:srgbClr val="6F665A"/>
                </a:solidFill>
                <a:latin typeface="Calibri" pitchFamily="34" charset="0"/>
                <a:ea typeface="Calibri" pitchFamily="34" charset="-122"/>
                <a:cs typeface="Calibri" pitchFamily="34" charset="-120"/>
              </a:rPr>
              <a:t>“Then → Now → Next” carries momentum from one generation of givers to the next.</a:t>
            </a:r>
            <a:endParaRPr lang="en-US" sz="1200" dirty="0"/>
          </a:p>
        </p:txBody>
      </p:sp>
      <p:sp>
        <p:nvSpPr>
          <p:cNvPr id="22" name="Text 20"/>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05  /  16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6">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WHAT WE'VE LEARNED</a:t>
            </a:r>
            <a:endParaRPr lang="en-US" sz="1250" dirty="0"/>
          </a:p>
        </p:txBody>
      </p:sp>
      <p:sp>
        <p:nvSpPr>
          <p:cNvPr id="4" name="Text 2"/>
          <p:cNvSpPr/>
          <p:nvPr/>
        </p:nvSpPr>
        <p:spPr>
          <a:xfrm>
            <a:off x="548640" y="1088136"/>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Lessons From the Road</a:t>
            </a:r>
            <a:endParaRPr lang="en-US" sz="3200" dirty="0"/>
          </a:p>
        </p:txBody>
      </p:sp>
      <p:sp>
        <p:nvSpPr>
          <p:cNvPr id="5" name="Text 3"/>
          <p:cNvSpPr/>
          <p:nvPr/>
        </p:nvSpPr>
        <p:spPr>
          <a:xfrm>
            <a:off x="548640" y="1463040"/>
            <a:ext cx="8046720" cy="320040"/>
          </a:xfrm>
          <a:prstGeom prst="rect">
            <a:avLst/>
          </a:prstGeom>
          <a:noFill/>
          <a:ln/>
        </p:spPr>
        <p:txBody>
          <a:bodyPr wrap="square" lIns="0" tIns="0" rIns="0" bIns="0" rtlCol="0" anchor="ctr"/>
          <a:lstStyle/>
          <a:p>
            <a:pPr marL="0" indent="0">
              <a:buNone/>
            </a:pPr>
            <a:r>
              <a:rPr lang="en-US" sz="1450" i="1" dirty="0">
                <a:solidFill>
                  <a:srgbClr val="6F665A"/>
                </a:solidFill>
                <a:latin typeface="Calibri" pitchFamily="34" charset="0"/>
                <a:ea typeface="Calibri" pitchFamily="34" charset="-122"/>
                <a:cs typeface="Calibri" pitchFamily="34" charset="-120"/>
              </a:rPr>
              <a:t>Three questions to mine our own history before we plan ahead.</a:t>
            </a:r>
            <a:endParaRPr lang="en-US" sz="1450" dirty="0"/>
          </a:p>
        </p:txBody>
      </p:sp>
      <p:sp>
        <p:nvSpPr>
          <p:cNvPr id="6" name="Shape 4"/>
          <p:cNvSpPr/>
          <p:nvPr/>
        </p:nvSpPr>
        <p:spPr>
          <a:xfrm>
            <a:off x="548640" y="2011680"/>
            <a:ext cx="2542032" cy="24688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7" name="Shape 5"/>
          <p:cNvSpPr/>
          <p:nvPr/>
        </p:nvSpPr>
        <p:spPr>
          <a:xfrm>
            <a:off x="786384" y="2286000"/>
            <a:ext cx="731520" cy="731520"/>
          </a:xfrm>
          <a:prstGeom prst="ellipse">
            <a:avLst/>
          </a:prstGeom>
          <a:solidFill>
            <a:srgbClr val="D98A2B"/>
          </a:solidFill>
          <a:ln/>
        </p:spPr>
        <p:txBody>
          <a:bodyPr/>
          <a:lstStyle/>
          <a:p>
            <a:endParaRPr lang="en-US"/>
          </a:p>
        </p:txBody>
      </p:sp>
      <p:sp>
        <p:nvSpPr>
          <p:cNvPr id="8" name="Text 6"/>
          <p:cNvSpPr/>
          <p:nvPr/>
        </p:nvSpPr>
        <p:spPr>
          <a:xfrm>
            <a:off x="786384" y="2249424"/>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a:t>
            </a:r>
            <a:endParaRPr lang="en-US" sz="3000" dirty="0"/>
          </a:p>
        </p:txBody>
      </p:sp>
      <p:sp>
        <p:nvSpPr>
          <p:cNvPr id="9" name="Text 7"/>
          <p:cNvSpPr/>
          <p:nvPr/>
        </p:nvSpPr>
        <p:spPr>
          <a:xfrm>
            <a:off x="786384" y="3127248"/>
            <a:ext cx="2066544" cy="713232"/>
          </a:xfrm>
          <a:prstGeom prst="rect">
            <a:avLst/>
          </a:prstGeom>
          <a:noFill/>
          <a:ln/>
        </p:spPr>
        <p:txBody>
          <a:bodyPr wrap="square" lIns="0" tIns="0" rIns="0" bIns="0" rtlCol="0" anchor="ctr"/>
          <a:lstStyle/>
          <a:p>
            <a:pPr marL="0" indent="0">
              <a:lnSpc>
                <a:spcPts val="1700"/>
              </a:lnSpc>
              <a:buNone/>
            </a:pPr>
            <a:r>
              <a:rPr lang="en-US" sz="1550" b="1" dirty="0">
                <a:solidFill>
                  <a:srgbClr val="0F5E5A"/>
                </a:solidFill>
                <a:latin typeface="Georgia" pitchFamily="34" charset="0"/>
                <a:ea typeface="Georgia" pitchFamily="34" charset="-122"/>
                <a:cs typeface="Georgia" pitchFamily="34" charset="-120"/>
              </a:rPr>
              <a:t>What has motivated supporters to give?</a:t>
            </a:r>
            <a:endParaRPr lang="en-US" sz="1550" dirty="0"/>
          </a:p>
        </p:txBody>
      </p:sp>
      <p:sp>
        <p:nvSpPr>
          <p:cNvPr id="10" name="Text 8"/>
          <p:cNvSpPr/>
          <p:nvPr/>
        </p:nvSpPr>
        <p:spPr>
          <a:xfrm>
            <a:off x="786384" y="3803904"/>
            <a:ext cx="2066544" cy="621792"/>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Look back at the appeals, causes, and moments that consistently moved people from interest to action.</a:t>
            </a:r>
            <a:endParaRPr lang="en-US" sz="1150" dirty="0"/>
          </a:p>
        </p:txBody>
      </p:sp>
      <p:sp>
        <p:nvSpPr>
          <p:cNvPr id="11" name="Shape 9"/>
          <p:cNvSpPr/>
          <p:nvPr/>
        </p:nvSpPr>
        <p:spPr>
          <a:xfrm>
            <a:off x="3392424" y="2011680"/>
            <a:ext cx="2542032" cy="24688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2" name="Shape 10"/>
          <p:cNvSpPr/>
          <p:nvPr/>
        </p:nvSpPr>
        <p:spPr>
          <a:xfrm>
            <a:off x="3630168" y="2286000"/>
            <a:ext cx="731520" cy="731520"/>
          </a:xfrm>
          <a:prstGeom prst="ellipse">
            <a:avLst/>
          </a:prstGeom>
          <a:solidFill>
            <a:srgbClr val="D98A2B"/>
          </a:solidFill>
          <a:ln/>
        </p:spPr>
        <p:txBody>
          <a:bodyPr/>
          <a:lstStyle/>
          <a:p>
            <a:endParaRPr lang="en-US"/>
          </a:p>
        </p:txBody>
      </p:sp>
      <p:sp>
        <p:nvSpPr>
          <p:cNvPr id="13" name="Text 11"/>
          <p:cNvSpPr/>
          <p:nvPr/>
        </p:nvSpPr>
        <p:spPr>
          <a:xfrm>
            <a:off x="3630168" y="2249424"/>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a:t>
            </a:r>
            <a:endParaRPr lang="en-US" sz="3000" dirty="0"/>
          </a:p>
        </p:txBody>
      </p:sp>
      <p:sp>
        <p:nvSpPr>
          <p:cNvPr id="14" name="Text 12"/>
          <p:cNvSpPr/>
          <p:nvPr/>
        </p:nvSpPr>
        <p:spPr>
          <a:xfrm>
            <a:off x="3630168" y="3127248"/>
            <a:ext cx="2066544" cy="713232"/>
          </a:xfrm>
          <a:prstGeom prst="rect">
            <a:avLst/>
          </a:prstGeom>
          <a:noFill/>
          <a:ln/>
        </p:spPr>
        <p:txBody>
          <a:bodyPr wrap="square" lIns="0" tIns="0" rIns="0" bIns="0" rtlCol="0" anchor="ctr"/>
          <a:lstStyle/>
          <a:p>
            <a:pPr marL="0" indent="0">
              <a:lnSpc>
                <a:spcPts val="1700"/>
              </a:lnSpc>
              <a:buNone/>
            </a:pPr>
            <a:r>
              <a:rPr lang="en-US" sz="1550" b="1" dirty="0">
                <a:solidFill>
                  <a:srgbClr val="0F5E5A"/>
                </a:solidFill>
                <a:latin typeface="Georgia" pitchFamily="34" charset="0"/>
                <a:ea typeface="Georgia" pitchFamily="34" charset="-122"/>
                <a:cs typeface="Georgia" pitchFamily="34" charset="-120"/>
              </a:rPr>
              <a:t>Which messages performed best?</a:t>
            </a:r>
            <a:endParaRPr lang="en-US" sz="1550" dirty="0"/>
          </a:p>
        </p:txBody>
      </p:sp>
      <p:sp>
        <p:nvSpPr>
          <p:cNvPr id="15" name="Text 13"/>
          <p:cNvSpPr/>
          <p:nvPr/>
        </p:nvSpPr>
        <p:spPr>
          <a:xfrm>
            <a:off x="3630168" y="3803904"/>
            <a:ext cx="2066544" cy="621792"/>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Notice the themes and stories that earned the strongest response — then repeat what already works.</a:t>
            </a:r>
            <a:endParaRPr lang="en-US" sz="1150" dirty="0"/>
          </a:p>
        </p:txBody>
      </p:sp>
      <p:sp>
        <p:nvSpPr>
          <p:cNvPr id="16" name="Shape 14"/>
          <p:cNvSpPr/>
          <p:nvPr/>
        </p:nvSpPr>
        <p:spPr>
          <a:xfrm>
            <a:off x="6236208" y="2011680"/>
            <a:ext cx="2542032" cy="2468880"/>
          </a:xfrm>
          <a:prstGeom prst="rect">
            <a:avLst/>
          </a:prstGeom>
          <a:solidFill>
            <a:schemeClr val="bg1">
              <a:lumMod val="95000"/>
            </a:schemeClr>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7" name="Shape 15"/>
          <p:cNvSpPr/>
          <p:nvPr/>
        </p:nvSpPr>
        <p:spPr>
          <a:xfrm>
            <a:off x="6473952" y="2286000"/>
            <a:ext cx="731520" cy="731520"/>
          </a:xfrm>
          <a:prstGeom prst="ellipse">
            <a:avLst/>
          </a:prstGeom>
          <a:solidFill>
            <a:srgbClr val="D98A2B"/>
          </a:solidFill>
          <a:ln/>
        </p:spPr>
        <p:txBody>
          <a:bodyPr/>
          <a:lstStyle/>
          <a:p>
            <a:endParaRPr lang="en-US"/>
          </a:p>
        </p:txBody>
      </p:sp>
      <p:sp>
        <p:nvSpPr>
          <p:cNvPr id="18" name="Text 16"/>
          <p:cNvSpPr/>
          <p:nvPr/>
        </p:nvSpPr>
        <p:spPr>
          <a:xfrm>
            <a:off x="6473952" y="2249424"/>
            <a:ext cx="731520" cy="731520"/>
          </a:xfrm>
          <a:prstGeom prst="rect">
            <a:avLst/>
          </a:prstGeom>
          <a:noFill/>
          <a:ln/>
        </p:spPr>
        <p:txBody>
          <a:bodyPr wrap="square" lIns="0" tIns="0" rIns="0" bIns="0" rtlCol="0" anchor="ctr"/>
          <a:lstStyle/>
          <a:p>
            <a:pPr marL="0" indent="0" algn="ctr">
              <a:buNone/>
            </a:pPr>
            <a:r>
              <a:rPr lang="en-US" sz="3000" b="1" dirty="0">
                <a:solidFill>
                  <a:srgbClr val="FFFFFF"/>
                </a:solidFill>
                <a:latin typeface="Georgia" pitchFamily="34" charset="0"/>
                <a:ea typeface="Georgia" pitchFamily="34" charset="-122"/>
                <a:cs typeface="Georgia" pitchFamily="34" charset="-120"/>
              </a:rPr>
              <a:t>?</a:t>
            </a:r>
            <a:endParaRPr lang="en-US" sz="3000" dirty="0"/>
          </a:p>
        </p:txBody>
      </p:sp>
      <p:sp>
        <p:nvSpPr>
          <p:cNvPr id="19" name="Text 17"/>
          <p:cNvSpPr/>
          <p:nvPr/>
        </p:nvSpPr>
        <p:spPr>
          <a:xfrm>
            <a:off x="6473952" y="3127248"/>
            <a:ext cx="2066544" cy="713232"/>
          </a:xfrm>
          <a:prstGeom prst="rect">
            <a:avLst/>
          </a:prstGeom>
          <a:noFill/>
          <a:ln/>
        </p:spPr>
        <p:txBody>
          <a:bodyPr wrap="square" lIns="0" tIns="0" rIns="0" bIns="0" rtlCol="0" anchor="ctr"/>
          <a:lstStyle/>
          <a:p>
            <a:pPr marL="0" indent="0">
              <a:lnSpc>
                <a:spcPts val="1700"/>
              </a:lnSpc>
              <a:buNone/>
            </a:pPr>
            <a:r>
              <a:rPr lang="en-US" sz="1550" b="1" dirty="0">
                <a:solidFill>
                  <a:srgbClr val="0F5E5A"/>
                </a:solidFill>
                <a:latin typeface="Georgia" pitchFamily="34" charset="0"/>
                <a:ea typeface="Georgia" pitchFamily="34" charset="-122"/>
                <a:cs typeface="Georgia" pitchFamily="34" charset="-120"/>
              </a:rPr>
              <a:t>What stewardship should we protect?</a:t>
            </a:r>
            <a:endParaRPr lang="en-US" sz="1550" dirty="0"/>
          </a:p>
        </p:txBody>
      </p:sp>
      <p:sp>
        <p:nvSpPr>
          <p:cNvPr id="20" name="Text 18"/>
          <p:cNvSpPr/>
          <p:nvPr/>
        </p:nvSpPr>
        <p:spPr>
          <a:xfrm>
            <a:off x="6473952" y="3803904"/>
            <a:ext cx="2066544" cy="621792"/>
          </a:xfrm>
          <a:prstGeom prst="rect">
            <a:avLst/>
          </a:prstGeom>
          <a:noFill/>
          <a:ln/>
        </p:spPr>
        <p:txBody>
          <a:bodyPr wrap="square" lIns="0" tIns="0" rIns="0" bIns="0" rtlCol="0" anchor="ctr"/>
          <a:lstStyle/>
          <a:p>
            <a:pPr marL="0" indent="0">
              <a:lnSpc>
                <a:spcPts val="1350"/>
              </a:lnSpc>
              <a:buNone/>
            </a:pPr>
            <a:r>
              <a:rPr lang="en-US" sz="1150" dirty="0">
                <a:solidFill>
                  <a:srgbClr val="6F665A"/>
                </a:solidFill>
                <a:latin typeface="Calibri" pitchFamily="34" charset="0"/>
                <a:ea typeface="Calibri" pitchFamily="34" charset="-122"/>
                <a:cs typeface="Calibri" pitchFamily="34" charset="-120"/>
              </a:rPr>
              <a:t>Pin down the thank-you and reporting habits worth defending, repeating, and never letting slip.</a:t>
            </a:r>
            <a:endParaRPr lang="en-US" sz="1150" dirty="0"/>
          </a:p>
        </p:txBody>
      </p:sp>
      <p:sp>
        <p:nvSpPr>
          <p:cNvPr id="21" name="Text 19"/>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06  /  16</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7">
    <p:bg>
      <p:bgPr>
        <a:solidFill>
          <a:srgbClr val="F5EEDF"/>
        </a:solidFill>
        <a:effectLst/>
      </p:bgPr>
    </p:bg>
    <p:spTree>
      <p:nvGrpSpPr>
        <p:cNvPr id="1" name=""/>
        <p:cNvGrpSpPr/>
        <p:nvPr/>
      </p:nvGrpSpPr>
      <p:grpSpPr>
        <a:xfrm>
          <a:off x="0" y="0"/>
          <a:ext cx="0" cy="0"/>
          <a:chOff x="0" y="0"/>
          <a:chExt cx="0" cy="0"/>
        </a:xfrm>
      </p:grpSpPr>
      <p:sp>
        <p:nvSpPr>
          <p:cNvPr id="3" name="Shape 0"/>
          <p:cNvSpPr/>
          <p:nvPr/>
        </p:nvSpPr>
        <p:spPr>
          <a:xfrm>
            <a:off x="3264408" y="0"/>
            <a:ext cx="73152" cy="5143500"/>
          </a:xfrm>
          <a:prstGeom prst="rect">
            <a:avLst/>
          </a:prstGeom>
          <a:solidFill>
            <a:srgbClr val="D98A2B"/>
          </a:solidFill>
          <a:ln/>
        </p:spPr>
        <p:txBody>
          <a:bodyPr/>
          <a:lstStyle/>
          <a:p>
            <a:endParaRPr lang="en-US"/>
          </a:p>
        </p:txBody>
      </p:sp>
      <p:sp>
        <p:nvSpPr>
          <p:cNvPr id="4" name="Shape 1"/>
          <p:cNvSpPr/>
          <p:nvPr/>
        </p:nvSpPr>
        <p:spPr>
          <a:xfrm>
            <a:off x="533437" y="946404"/>
            <a:ext cx="109728" cy="109728"/>
          </a:xfrm>
          <a:prstGeom prst="ellipse">
            <a:avLst/>
          </a:prstGeom>
          <a:solidFill>
            <a:srgbClr val="D98A2B"/>
          </a:solidFill>
          <a:ln/>
        </p:spPr>
        <p:txBody>
          <a:bodyPr/>
          <a:lstStyle/>
          <a:p>
            <a:endParaRPr lang="en-US"/>
          </a:p>
        </p:txBody>
      </p:sp>
      <p:sp>
        <p:nvSpPr>
          <p:cNvPr id="5" name="Text 2"/>
          <p:cNvSpPr/>
          <p:nvPr/>
        </p:nvSpPr>
        <p:spPr>
          <a:xfrm>
            <a:off x="741583" y="864108"/>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WHERE WE ARE</a:t>
            </a:r>
            <a:endParaRPr lang="en-US" sz="1250" dirty="0"/>
          </a:p>
        </p:txBody>
      </p:sp>
      <p:sp>
        <p:nvSpPr>
          <p:cNvPr id="6" name="Text 3"/>
          <p:cNvSpPr/>
          <p:nvPr/>
        </p:nvSpPr>
        <p:spPr>
          <a:xfrm>
            <a:off x="3451970" y="910616"/>
            <a:ext cx="5212080" cy="868680"/>
          </a:xfrm>
          <a:prstGeom prst="rect">
            <a:avLst/>
          </a:prstGeom>
          <a:noFill/>
          <a:ln/>
        </p:spPr>
        <p:txBody>
          <a:bodyPr wrap="square" lIns="0" tIns="0" rIns="0" bIns="0" rtlCol="0" anchor="t"/>
          <a:lstStyle/>
          <a:p>
            <a:pPr marL="0" indent="0">
              <a:lnSpc>
                <a:spcPts val="3162"/>
              </a:lnSpc>
              <a:buNone/>
            </a:pPr>
            <a:r>
              <a:rPr lang="en-US" sz="3100" b="1" dirty="0">
                <a:solidFill>
                  <a:srgbClr val="2C2A24"/>
                </a:solidFill>
                <a:latin typeface="Georgia" pitchFamily="34" charset="0"/>
                <a:ea typeface="Georgia" pitchFamily="34" charset="-122"/>
                <a:cs typeface="Georgia" pitchFamily="34" charset="-120"/>
              </a:rPr>
              <a:t>Where We Are Now</a:t>
            </a:r>
            <a:endParaRPr lang="en-US" sz="3100" dirty="0"/>
          </a:p>
        </p:txBody>
      </p:sp>
      <p:sp>
        <p:nvSpPr>
          <p:cNvPr id="7" name="Shape 4"/>
          <p:cNvSpPr/>
          <p:nvPr/>
        </p:nvSpPr>
        <p:spPr>
          <a:xfrm>
            <a:off x="3657600" y="1819656"/>
            <a:ext cx="128016" cy="530352"/>
          </a:xfrm>
          <a:prstGeom prst="rect">
            <a:avLst/>
          </a:prstGeom>
          <a:solidFill>
            <a:srgbClr val="0F5E5A"/>
          </a:solidFill>
          <a:ln/>
        </p:spPr>
        <p:txBody>
          <a:bodyPr/>
          <a:lstStyle/>
          <a:p>
            <a:endParaRPr lang="en-US"/>
          </a:p>
        </p:txBody>
      </p:sp>
      <p:sp>
        <p:nvSpPr>
          <p:cNvPr id="8" name="Text 5"/>
          <p:cNvSpPr/>
          <p:nvPr/>
        </p:nvSpPr>
        <p:spPr>
          <a:xfrm>
            <a:off x="3968496" y="1737360"/>
            <a:ext cx="484632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Donors expect clarity &amp; ease</a:t>
            </a:r>
            <a:endParaRPr lang="en-US" sz="1650" dirty="0"/>
          </a:p>
        </p:txBody>
      </p:sp>
      <p:sp>
        <p:nvSpPr>
          <p:cNvPr id="9" name="Text 6"/>
          <p:cNvSpPr/>
          <p:nvPr/>
        </p:nvSpPr>
        <p:spPr>
          <a:xfrm>
            <a:off x="3968496" y="2093976"/>
            <a:ext cx="4937760" cy="603504"/>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Today's supporters want transparency and a giving experience that's simple, fast, and frictionless.</a:t>
            </a:r>
            <a:endParaRPr lang="en-US" sz="1250" dirty="0"/>
          </a:p>
        </p:txBody>
      </p:sp>
      <p:sp>
        <p:nvSpPr>
          <p:cNvPr id="10" name="Shape 7"/>
          <p:cNvSpPr/>
          <p:nvPr/>
        </p:nvSpPr>
        <p:spPr>
          <a:xfrm>
            <a:off x="3657600" y="2752344"/>
            <a:ext cx="128016" cy="530352"/>
          </a:xfrm>
          <a:prstGeom prst="rect">
            <a:avLst/>
          </a:prstGeom>
          <a:solidFill>
            <a:srgbClr val="0F5E5A"/>
          </a:solidFill>
          <a:ln/>
        </p:spPr>
        <p:txBody>
          <a:bodyPr/>
          <a:lstStyle/>
          <a:p>
            <a:endParaRPr lang="en-US"/>
          </a:p>
        </p:txBody>
      </p:sp>
      <p:sp>
        <p:nvSpPr>
          <p:cNvPr id="11" name="Text 8"/>
          <p:cNvSpPr/>
          <p:nvPr/>
        </p:nvSpPr>
        <p:spPr>
          <a:xfrm>
            <a:off x="3968496" y="2670048"/>
            <a:ext cx="4846320" cy="365760"/>
          </a:xfrm>
          <a:prstGeom prst="rect">
            <a:avLst/>
          </a:prstGeom>
          <a:noFill/>
          <a:ln/>
        </p:spPr>
        <p:txBody>
          <a:bodyPr wrap="square" lIns="0" tIns="0" rIns="0" bIns="0" rtlCol="0" anchor="ctr"/>
          <a:lstStyle/>
          <a:p>
            <a:pPr marL="0" indent="0">
              <a:buNone/>
            </a:pPr>
            <a:r>
              <a:rPr lang="en-US" sz="1650" b="1" dirty="0">
                <a:solidFill>
                  <a:srgbClr val="0F5E5A"/>
                </a:solidFill>
                <a:latin typeface="Georgia" pitchFamily="34" charset="0"/>
                <a:ea typeface="Georgia" pitchFamily="34" charset="-122"/>
                <a:cs typeface="Georgia" pitchFamily="34" charset="-120"/>
              </a:rPr>
              <a:t>Retention requires stewardship</a:t>
            </a:r>
            <a:endParaRPr lang="en-US" sz="1650" dirty="0"/>
          </a:p>
        </p:txBody>
      </p:sp>
      <p:sp>
        <p:nvSpPr>
          <p:cNvPr id="12" name="Text 9"/>
          <p:cNvSpPr/>
          <p:nvPr/>
        </p:nvSpPr>
        <p:spPr>
          <a:xfrm>
            <a:off x="3968496" y="3026664"/>
            <a:ext cx="4937760" cy="603504"/>
          </a:xfrm>
          <a:prstGeom prst="rect">
            <a:avLst/>
          </a:prstGeom>
          <a:noFill/>
          <a:ln/>
        </p:spPr>
        <p:txBody>
          <a:bodyPr wrap="square" lIns="0" tIns="0" rIns="0" bIns="0" rtlCol="0" anchor="ctr"/>
          <a:lstStyle/>
          <a:p>
            <a:pPr marL="0" indent="0">
              <a:lnSpc>
                <a:spcPts val="1500"/>
              </a:lnSpc>
              <a:buNone/>
            </a:pPr>
            <a:r>
              <a:rPr lang="en-US" sz="1250" dirty="0">
                <a:solidFill>
                  <a:srgbClr val="2C2A24"/>
                </a:solidFill>
                <a:latin typeface="Calibri" pitchFamily="34" charset="0"/>
                <a:ea typeface="Calibri" pitchFamily="34" charset="-122"/>
                <a:cs typeface="Calibri" pitchFamily="34" charset="-120"/>
              </a:rPr>
              <a:t>Keeping donors takes intentional, ongoing care — not simply sending more and louder asks.</a:t>
            </a:r>
            <a:endParaRPr lang="en-US" sz="1250" dirty="0"/>
          </a:p>
        </p:txBody>
      </p:sp>
      <p:sp>
        <p:nvSpPr>
          <p:cNvPr id="13" name="Shape 10"/>
          <p:cNvSpPr/>
          <p:nvPr/>
        </p:nvSpPr>
        <p:spPr>
          <a:xfrm>
            <a:off x="3657600" y="3822192"/>
            <a:ext cx="5074920" cy="960120"/>
          </a:xfrm>
          <a:prstGeom prst="rect">
            <a:avLst/>
          </a:prstGeom>
          <a:solidFill>
            <a:srgbClr val="0F5E5A"/>
          </a:solidFill>
          <a:ln/>
          <a:effectLst>
            <a:outerShdw blurRad="88900" dist="38100" dir="5400000" algn="bl" rotWithShape="0">
              <a:srgbClr val="6B5B3E">
                <a:alpha val="22000"/>
              </a:srgbClr>
            </a:outerShdw>
          </a:effectLst>
        </p:spPr>
        <p:txBody>
          <a:bodyPr/>
          <a:lstStyle/>
          <a:p>
            <a:endParaRPr lang="en-US"/>
          </a:p>
        </p:txBody>
      </p:sp>
      <p:sp>
        <p:nvSpPr>
          <p:cNvPr id="14" name="Text 11"/>
          <p:cNvSpPr/>
          <p:nvPr/>
        </p:nvSpPr>
        <p:spPr>
          <a:xfrm>
            <a:off x="3877056" y="3931920"/>
            <a:ext cx="4572000" cy="256032"/>
          </a:xfrm>
          <a:prstGeom prst="rect">
            <a:avLst/>
          </a:prstGeom>
          <a:noFill/>
          <a:ln/>
        </p:spPr>
        <p:txBody>
          <a:bodyPr wrap="square" lIns="0" tIns="0" rIns="0" bIns="0" rtlCol="0" anchor="ctr"/>
          <a:lstStyle/>
          <a:p>
            <a:pPr marL="0" indent="0">
              <a:buNone/>
            </a:pPr>
            <a:r>
              <a:rPr lang="en-US" sz="1100" b="1" kern="0" spc="300" dirty="0">
                <a:solidFill>
                  <a:srgbClr val="F2C879"/>
                </a:solidFill>
                <a:latin typeface="Calibri" pitchFamily="34" charset="0"/>
                <a:ea typeface="Calibri" pitchFamily="34" charset="-122"/>
                <a:cs typeface="Calibri" pitchFamily="34" charset="-120"/>
              </a:rPr>
              <a:t>THE OPPORTUNITY</a:t>
            </a:r>
            <a:endParaRPr lang="en-US" sz="1100" dirty="0"/>
          </a:p>
        </p:txBody>
      </p:sp>
      <p:sp>
        <p:nvSpPr>
          <p:cNvPr id="15" name="Text 12"/>
          <p:cNvSpPr/>
          <p:nvPr/>
        </p:nvSpPr>
        <p:spPr>
          <a:xfrm>
            <a:off x="3877056" y="4187952"/>
            <a:ext cx="4663440" cy="502920"/>
          </a:xfrm>
          <a:prstGeom prst="rect">
            <a:avLst/>
          </a:prstGeom>
          <a:noFill/>
          <a:ln/>
        </p:spPr>
        <p:txBody>
          <a:bodyPr wrap="square" lIns="0" tIns="0" rIns="0" bIns="0" rtlCol="0" anchor="ctr"/>
          <a:lstStyle/>
          <a:p>
            <a:pPr marL="0" indent="0">
              <a:buNone/>
            </a:pPr>
            <a:r>
              <a:rPr lang="en-US" sz="1650" b="1" dirty="0">
                <a:solidFill>
                  <a:srgbClr val="FFFFFF"/>
                </a:solidFill>
                <a:latin typeface="Georgia" pitchFamily="34" charset="0"/>
                <a:ea typeface="Georgia" pitchFamily="34" charset="-122"/>
                <a:cs typeface="Georgia" pitchFamily="34" charset="-120"/>
              </a:rPr>
              <a:t>Shift from </a:t>
            </a:r>
            <a:r>
              <a:rPr lang="en-US" sz="1650" b="1" dirty="0">
                <a:solidFill>
                  <a:srgbClr val="FFC56B"/>
                </a:solidFill>
                <a:latin typeface="Georgia" pitchFamily="34" charset="0"/>
                <a:ea typeface="Georgia" pitchFamily="34" charset="-122"/>
                <a:cs typeface="Georgia" pitchFamily="34" charset="-120"/>
              </a:rPr>
              <a:t>transactional</a:t>
            </a:r>
            <a:r>
              <a:rPr lang="en-US" sz="1650" b="1" dirty="0">
                <a:solidFill>
                  <a:srgbClr val="FFFFFF"/>
                </a:solidFill>
                <a:latin typeface="Georgia" pitchFamily="34" charset="0"/>
                <a:ea typeface="Georgia" pitchFamily="34" charset="-122"/>
                <a:cs typeface="Georgia" pitchFamily="34" charset="-120"/>
              </a:rPr>
              <a:t> to </a:t>
            </a:r>
            <a:r>
              <a:rPr lang="en-US" sz="1650" b="1" dirty="0">
                <a:solidFill>
                  <a:srgbClr val="FFC56B"/>
                </a:solidFill>
                <a:latin typeface="Georgia" pitchFamily="34" charset="0"/>
                <a:ea typeface="Georgia" pitchFamily="34" charset="-122"/>
                <a:cs typeface="Georgia" pitchFamily="34" charset="-120"/>
              </a:rPr>
              <a:t>relational</a:t>
            </a:r>
            <a:r>
              <a:rPr lang="en-US" sz="1650" b="1" dirty="0">
                <a:solidFill>
                  <a:srgbClr val="FFFFFF"/>
                </a:solidFill>
                <a:latin typeface="Georgia" pitchFamily="34" charset="0"/>
                <a:ea typeface="Georgia" pitchFamily="34" charset="-122"/>
                <a:cs typeface="Georgia" pitchFamily="34" charset="-120"/>
              </a:rPr>
              <a:t> fundraising.</a:t>
            </a:r>
            <a:endParaRPr lang="en-US" sz="1650" dirty="0"/>
          </a:p>
        </p:txBody>
      </p:sp>
      <p:sp>
        <p:nvSpPr>
          <p:cNvPr id="16" name="Text 13"/>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07  /  16</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8">
    <p:bg>
      <p:bgPr>
        <a:solidFill>
          <a:srgbClr val="F5EEDF"/>
        </a:solidFill>
        <a:effectLst/>
      </p:bgPr>
    </p:bg>
    <p:spTree>
      <p:nvGrpSpPr>
        <p:cNvPr id="1" name=""/>
        <p:cNvGrpSpPr/>
        <p:nvPr/>
      </p:nvGrpSpPr>
      <p:grpSpPr>
        <a:xfrm>
          <a:off x="0" y="0"/>
          <a:ext cx="0" cy="0"/>
          <a:chOff x="0" y="0"/>
          <a:chExt cx="0" cy="0"/>
        </a:xfrm>
      </p:grpSpPr>
      <p:sp>
        <p:nvSpPr>
          <p:cNvPr id="2" name="Shape 0"/>
          <p:cNvSpPr/>
          <p:nvPr/>
        </p:nvSpPr>
        <p:spPr>
          <a:xfrm>
            <a:off x="548640" y="498348"/>
            <a:ext cx="109728" cy="109728"/>
          </a:xfrm>
          <a:prstGeom prst="ellipse">
            <a:avLst/>
          </a:prstGeom>
          <a:solidFill>
            <a:srgbClr val="D98A2B"/>
          </a:solidFill>
          <a:ln/>
        </p:spPr>
        <p:txBody>
          <a:bodyPr/>
          <a:lstStyle/>
          <a:p>
            <a:endParaRPr lang="en-US"/>
          </a:p>
        </p:txBody>
      </p:sp>
      <p:sp>
        <p:nvSpPr>
          <p:cNvPr id="3" name="Text 1"/>
          <p:cNvSpPr/>
          <p:nvPr/>
        </p:nvSpPr>
        <p:spPr>
          <a:xfrm>
            <a:off x="749808" y="457200"/>
            <a:ext cx="6858000" cy="274320"/>
          </a:xfrm>
          <a:prstGeom prst="rect">
            <a:avLst/>
          </a:prstGeom>
          <a:noFill/>
          <a:ln/>
        </p:spPr>
        <p:txBody>
          <a:bodyPr wrap="square" lIns="0" tIns="0" rIns="0" bIns="0" rtlCol="0" anchor="ctr"/>
          <a:lstStyle/>
          <a:p>
            <a:pPr marL="0" indent="0">
              <a:buNone/>
            </a:pPr>
            <a:r>
              <a:rPr lang="en-US" sz="1250" b="1" kern="0" spc="300" dirty="0">
                <a:solidFill>
                  <a:srgbClr val="0F5E5A"/>
                </a:solidFill>
                <a:latin typeface="Calibri" pitchFamily="34" charset="0"/>
                <a:ea typeface="Calibri" pitchFamily="34" charset="-122"/>
                <a:cs typeface="Calibri" pitchFamily="34" charset="-120"/>
              </a:rPr>
              <a:t>ROUTE OVERVIEW</a:t>
            </a:r>
            <a:endParaRPr lang="en-US" sz="1250" dirty="0"/>
          </a:p>
        </p:txBody>
      </p:sp>
      <p:sp>
        <p:nvSpPr>
          <p:cNvPr id="4" name="Text 2"/>
          <p:cNvSpPr/>
          <p:nvPr/>
        </p:nvSpPr>
        <p:spPr>
          <a:xfrm>
            <a:off x="603504" y="1426464"/>
            <a:ext cx="8046720" cy="868680"/>
          </a:xfrm>
          <a:prstGeom prst="rect">
            <a:avLst/>
          </a:prstGeom>
          <a:noFill/>
          <a:ln/>
        </p:spPr>
        <p:txBody>
          <a:bodyPr wrap="square" lIns="0" tIns="0" rIns="0" bIns="0" rtlCol="0" anchor="t"/>
          <a:lstStyle/>
          <a:p>
            <a:pPr marL="0" indent="0">
              <a:lnSpc>
                <a:spcPts val="3264"/>
              </a:lnSpc>
              <a:buNone/>
            </a:pPr>
            <a:r>
              <a:rPr lang="en-US" sz="3200" b="1" dirty="0">
                <a:solidFill>
                  <a:srgbClr val="2C2A24"/>
                </a:solidFill>
                <a:latin typeface="Georgia" pitchFamily="34" charset="0"/>
                <a:ea typeface="Georgia" pitchFamily="34" charset="-122"/>
                <a:cs typeface="Georgia" pitchFamily="34" charset="-120"/>
              </a:rPr>
              <a:t>The Donor Journey Map</a:t>
            </a:r>
            <a:endParaRPr lang="en-US" sz="3200" dirty="0"/>
          </a:p>
        </p:txBody>
      </p:sp>
      <p:sp>
        <p:nvSpPr>
          <p:cNvPr id="5" name="Shape 3"/>
          <p:cNvSpPr/>
          <p:nvPr/>
        </p:nvSpPr>
        <p:spPr>
          <a:xfrm>
            <a:off x="822960" y="2468880"/>
            <a:ext cx="6588252" cy="0"/>
          </a:xfrm>
          <a:prstGeom prst="line">
            <a:avLst/>
          </a:prstGeom>
          <a:noFill/>
          <a:ln w="25400">
            <a:solidFill>
              <a:srgbClr val="D9CCB2"/>
            </a:solidFill>
            <a:prstDash val="dash"/>
          </a:ln>
        </p:spPr>
        <p:txBody>
          <a:bodyPr/>
          <a:lstStyle/>
          <a:p>
            <a:endParaRPr lang="en-US"/>
          </a:p>
        </p:txBody>
      </p:sp>
      <p:sp>
        <p:nvSpPr>
          <p:cNvPr id="6" name="Shape 4"/>
          <p:cNvSpPr/>
          <p:nvPr/>
        </p:nvSpPr>
        <p:spPr>
          <a:xfrm>
            <a:off x="1156716" y="2167128"/>
            <a:ext cx="585216" cy="585216"/>
          </a:xfrm>
          <a:prstGeom prst="ellipse">
            <a:avLst/>
          </a:prstGeom>
          <a:solidFill>
            <a:srgbClr val="0F5E5A"/>
          </a:solidFill>
          <a:ln w="38100">
            <a:solidFill>
              <a:srgbClr val="F5EEDF"/>
            </a:solidFill>
            <a:prstDash val="solid"/>
          </a:ln>
        </p:spPr>
        <p:txBody>
          <a:bodyPr/>
          <a:lstStyle/>
          <a:p>
            <a:endParaRPr lang="en-US"/>
          </a:p>
        </p:txBody>
      </p:sp>
      <p:sp>
        <p:nvSpPr>
          <p:cNvPr id="7" name="Text 5"/>
          <p:cNvSpPr/>
          <p:nvPr/>
        </p:nvSpPr>
        <p:spPr>
          <a:xfrm>
            <a:off x="1156716" y="2167128"/>
            <a:ext cx="585216" cy="585216"/>
          </a:xfrm>
          <a:prstGeom prst="rect">
            <a:avLst/>
          </a:prstGeom>
          <a:noFill/>
          <a:ln/>
        </p:spPr>
        <p:txBody>
          <a:bodyPr wrap="square" lIns="0" tIns="0" rIns="0" bIns="0" rtlCol="0" anchor="ctr"/>
          <a:lstStyle/>
          <a:p>
            <a:pPr marL="0" indent="0" algn="ctr">
              <a:buNone/>
            </a:pPr>
            <a:r>
              <a:rPr lang="en-US" sz="2000" b="1" dirty="0">
                <a:solidFill>
                  <a:srgbClr val="F2C879"/>
                </a:solidFill>
                <a:latin typeface="Georgia" pitchFamily="34" charset="0"/>
                <a:ea typeface="Georgia" pitchFamily="34" charset="-122"/>
                <a:cs typeface="Georgia" pitchFamily="34" charset="-120"/>
              </a:rPr>
              <a:t>1</a:t>
            </a:r>
            <a:endParaRPr lang="en-US" sz="2000" dirty="0"/>
          </a:p>
        </p:txBody>
      </p:sp>
      <p:sp>
        <p:nvSpPr>
          <p:cNvPr id="8" name="Shape 6"/>
          <p:cNvSpPr/>
          <p:nvPr/>
        </p:nvSpPr>
        <p:spPr>
          <a:xfrm>
            <a:off x="548640" y="2926080"/>
            <a:ext cx="1801368" cy="1554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9" name="Shape 7"/>
          <p:cNvSpPr/>
          <p:nvPr/>
        </p:nvSpPr>
        <p:spPr>
          <a:xfrm>
            <a:off x="548640" y="2926080"/>
            <a:ext cx="1801368" cy="91440"/>
          </a:xfrm>
          <a:prstGeom prst="rect">
            <a:avLst/>
          </a:prstGeom>
          <a:solidFill>
            <a:srgbClr val="D98A2B"/>
          </a:solidFill>
          <a:ln/>
        </p:spPr>
        <p:txBody>
          <a:bodyPr/>
          <a:lstStyle/>
          <a:p>
            <a:endParaRPr lang="en-US"/>
          </a:p>
        </p:txBody>
      </p:sp>
      <p:sp>
        <p:nvSpPr>
          <p:cNvPr id="10" name="Text 8"/>
          <p:cNvSpPr/>
          <p:nvPr/>
        </p:nvSpPr>
        <p:spPr>
          <a:xfrm>
            <a:off x="658368" y="3118104"/>
            <a:ext cx="1581912" cy="457200"/>
          </a:xfrm>
          <a:prstGeom prst="rect">
            <a:avLst/>
          </a:prstGeom>
          <a:noFill/>
          <a:ln/>
        </p:spPr>
        <p:txBody>
          <a:bodyPr wrap="square" lIns="0" tIns="0" rIns="0" bIns="0" rtlCol="0" anchor="ctr"/>
          <a:lstStyle/>
          <a:p>
            <a:pPr marL="0" indent="0" algn="ctr">
              <a:lnSpc>
                <a:spcPts val="1600"/>
              </a:lnSpc>
              <a:buNone/>
            </a:pPr>
            <a:r>
              <a:rPr lang="en-US" sz="1450" b="1" dirty="0">
                <a:solidFill>
                  <a:srgbClr val="0F5E5A"/>
                </a:solidFill>
                <a:latin typeface="Georgia" pitchFamily="34" charset="0"/>
                <a:ea typeface="Georgia" pitchFamily="34" charset="-122"/>
                <a:cs typeface="Georgia" pitchFamily="34" charset="-120"/>
              </a:rPr>
              <a:t>Awareness</a:t>
            </a:r>
            <a:endParaRPr lang="en-US" sz="1450" dirty="0"/>
          </a:p>
        </p:txBody>
      </p:sp>
      <p:sp>
        <p:nvSpPr>
          <p:cNvPr id="11" name="Text 9"/>
          <p:cNvSpPr/>
          <p:nvPr/>
        </p:nvSpPr>
        <p:spPr>
          <a:xfrm>
            <a:off x="694944" y="3575304"/>
            <a:ext cx="1508760" cy="1005840"/>
          </a:xfrm>
          <a:prstGeom prst="rect">
            <a:avLst/>
          </a:prstGeom>
          <a:noFill/>
          <a:ln/>
        </p:spPr>
        <p:txBody>
          <a:bodyPr wrap="square" lIns="0" tIns="0" rIns="0" bIns="0" rtlCol="0" anchor="ctr"/>
          <a:lstStyle/>
          <a:p>
            <a:pPr marL="0" indent="0" algn="ctr">
              <a:lnSpc>
                <a:spcPts val="1300"/>
              </a:lnSpc>
              <a:buNone/>
            </a:pPr>
            <a:r>
              <a:rPr lang="en-US" sz="1100" dirty="0">
                <a:solidFill>
                  <a:srgbClr val="6F665A"/>
                </a:solidFill>
                <a:latin typeface="Calibri" pitchFamily="34" charset="0"/>
                <a:ea typeface="Calibri" pitchFamily="34" charset="-122"/>
                <a:cs typeface="Calibri" pitchFamily="34" charset="-120"/>
              </a:rPr>
              <a:t>They first discover the mission and what's at stake.</a:t>
            </a:r>
            <a:endParaRPr lang="en-US" sz="1100" dirty="0"/>
          </a:p>
        </p:txBody>
      </p:sp>
      <p:sp>
        <p:nvSpPr>
          <p:cNvPr id="12" name="Shape 10"/>
          <p:cNvSpPr/>
          <p:nvPr/>
        </p:nvSpPr>
        <p:spPr>
          <a:xfrm>
            <a:off x="3241548" y="2167128"/>
            <a:ext cx="585216" cy="585216"/>
          </a:xfrm>
          <a:prstGeom prst="ellipse">
            <a:avLst/>
          </a:prstGeom>
          <a:solidFill>
            <a:srgbClr val="0F5E5A"/>
          </a:solidFill>
          <a:ln w="38100">
            <a:solidFill>
              <a:srgbClr val="F5EEDF"/>
            </a:solidFill>
            <a:prstDash val="solid"/>
          </a:ln>
        </p:spPr>
        <p:txBody>
          <a:bodyPr/>
          <a:lstStyle/>
          <a:p>
            <a:endParaRPr lang="en-US"/>
          </a:p>
        </p:txBody>
      </p:sp>
      <p:sp>
        <p:nvSpPr>
          <p:cNvPr id="13" name="Text 11"/>
          <p:cNvSpPr/>
          <p:nvPr/>
        </p:nvSpPr>
        <p:spPr>
          <a:xfrm>
            <a:off x="3241548" y="2167128"/>
            <a:ext cx="585216" cy="585216"/>
          </a:xfrm>
          <a:prstGeom prst="rect">
            <a:avLst/>
          </a:prstGeom>
          <a:noFill/>
          <a:ln/>
        </p:spPr>
        <p:txBody>
          <a:bodyPr wrap="square" lIns="0" tIns="0" rIns="0" bIns="0" rtlCol="0" anchor="ctr"/>
          <a:lstStyle/>
          <a:p>
            <a:pPr marL="0" indent="0" algn="ctr">
              <a:buNone/>
            </a:pPr>
            <a:r>
              <a:rPr lang="en-US" sz="2000" b="1" dirty="0">
                <a:solidFill>
                  <a:srgbClr val="F2C879"/>
                </a:solidFill>
                <a:latin typeface="Georgia" pitchFamily="34" charset="0"/>
                <a:ea typeface="Georgia" pitchFamily="34" charset="-122"/>
                <a:cs typeface="Georgia" pitchFamily="34" charset="-120"/>
              </a:rPr>
              <a:t>2</a:t>
            </a:r>
            <a:endParaRPr lang="en-US" sz="2000" dirty="0"/>
          </a:p>
        </p:txBody>
      </p:sp>
      <p:sp>
        <p:nvSpPr>
          <p:cNvPr id="14" name="Shape 12"/>
          <p:cNvSpPr/>
          <p:nvPr/>
        </p:nvSpPr>
        <p:spPr>
          <a:xfrm>
            <a:off x="2633472" y="2926080"/>
            <a:ext cx="1801368" cy="1554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15" name="Shape 13"/>
          <p:cNvSpPr/>
          <p:nvPr/>
        </p:nvSpPr>
        <p:spPr>
          <a:xfrm>
            <a:off x="2633472" y="2926080"/>
            <a:ext cx="1801368" cy="91440"/>
          </a:xfrm>
          <a:prstGeom prst="rect">
            <a:avLst/>
          </a:prstGeom>
          <a:solidFill>
            <a:srgbClr val="D98A2B"/>
          </a:solidFill>
          <a:ln/>
        </p:spPr>
        <p:txBody>
          <a:bodyPr/>
          <a:lstStyle/>
          <a:p>
            <a:endParaRPr lang="en-US"/>
          </a:p>
        </p:txBody>
      </p:sp>
      <p:sp>
        <p:nvSpPr>
          <p:cNvPr id="16" name="Text 14"/>
          <p:cNvSpPr/>
          <p:nvPr/>
        </p:nvSpPr>
        <p:spPr>
          <a:xfrm>
            <a:off x="2743200" y="3118104"/>
            <a:ext cx="1581912" cy="457200"/>
          </a:xfrm>
          <a:prstGeom prst="rect">
            <a:avLst/>
          </a:prstGeom>
          <a:noFill/>
          <a:ln/>
        </p:spPr>
        <p:txBody>
          <a:bodyPr wrap="square" lIns="0" tIns="0" rIns="0" bIns="0" rtlCol="0" anchor="ctr"/>
          <a:lstStyle/>
          <a:p>
            <a:pPr marL="0" indent="0" algn="ctr">
              <a:lnSpc>
                <a:spcPts val="1600"/>
              </a:lnSpc>
              <a:buNone/>
            </a:pPr>
            <a:r>
              <a:rPr lang="en-US" sz="1450" b="1" dirty="0">
                <a:solidFill>
                  <a:srgbClr val="0F5E5A"/>
                </a:solidFill>
                <a:latin typeface="Georgia" pitchFamily="34" charset="0"/>
                <a:ea typeface="Georgia" pitchFamily="34" charset="-122"/>
                <a:cs typeface="Georgia" pitchFamily="34" charset="-120"/>
              </a:rPr>
              <a:t>Consideration</a:t>
            </a:r>
            <a:endParaRPr lang="en-US" sz="1450" dirty="0"/>
          </a:p>
        </p:txBody>
      </p:sp>
      <p:sp>
        <p:nvSpPr>
          <p:cNvPr id="17" name="Text 15"/>
          <p:cNvSpPr/>
          <p:nvPr/>
        </p:nvSpPr>
        <p:spPr>
          <a:xfrm>
            <a:off x="2779776" y="3575304"/>
            <a:ext cx="1508760" cy="1005840"/>
          </a:xfrm>
          <a:prstGeom prst="rect">
            <a:avLst/>
          </a:prstGeom>
          <a:noFill/>
          <a:ln/>
        </p:spPr>
        <p:txBody>
          <a:bodyPr wrap="square" lIns="0" tIns="0" rIns="0" bIns="0" rtlCol="0" anchor="ctr"/>
          <a:lstStyle/>
          <a:p>
            <a:pPr marL="0" indent="0" algn="ctr">
              <a:lnSpc>
                <a:spcPts val="1300"/>
              </a:lnSpc>
              <a:buNone/>
            </a:pPr>
            <a:r>
              <a:rPr lang="en-US" sz="1100" dirty="0">
                <a:solidFill>
                  <a:srgbClr val="6F665A"/>
                </a:solidFill>
                <a:latin typeface="Calibri" pitchFamily="34" charset="0"/>
                <a:ea typeface="Calibri" pitchFamily="34" charset="-122"/>
                <a:cs typeface="Calibri" pitchFamily="34" charset="-120"/>
              </a:rPr>
              <a:t>They weigh whether to trust us and give.</a:t>
            </a:r>
            <a:endParaRPr lang="en-US" sz="1100" dirty="0"/>
          </a:p>
        </p:txBody>
      </p:sp>
      <p:sp>
        <p:nvSpPr>
          <p:cNvPr id="18" name="Shape 16"/>
          <p:cNvSpPr/>
          <p:nvPr/>
        </p:nvSpPr>
        <p:spPr>
          <a:xfrm>
            <a:off x="5326380" y="2167128"/>
            <a:ext cx="585216" cy="585216"/>
          </a:xfrm>
          <a:prstGeom prst="ellipse">
            <a:avLst/>
          </a:prstGeom>
          <a:solidFill>
            <a:srgbClr val="0F5E5A"/>
          </a:solidFill>
          <a:ln w="38100">
            <a:solidFill>
              <a:srgbClr val="F5EEDF"/>
            </a:solidFill>
            <a:prstDash val="solid"/>
          </a:ln>
        </p:spPr>
        <p:txBody>
          <a:bodyPr/>
          <a:lstStyle/>
          <a:p>
            <a:endParaRPr lang="en-US"/>
          </a:p>
        </p:txBody>
      </p:sp>
      <p:sp>
        <p:nvSpPr>
          <p:cNvPr id="19" name="Text 17"/>
          <p:cNvSpPr/>
          <p:nvPr/>
        </p:nvSpPr>
        <p:spPr>
          <a:xfrm>
            <a:off x="5326380" y="2167128"/>
            <a:ext cx="585216" cy="585216"/>
          </a:xfrm>
          <a:prstGeom prst="rect">
            <a:avLst/>
          </a:prstGeom>
          <a:noFill/>
          <a:ln/>
        </p:spPr>
        <p:txBody>
          <a:bodyPr wrap="square" lIns="0" tIns="0" rIns="0" bIns="0" rtlCol="0" anchor="ctr"/>
          <a:lstStyle/>
          <a:p>
            <a:pPr marL="0" indent="0" algn="ctr">
              <a:buNone/>
            </a:pPr>
            <a:r>
              <a:rPr lang="en-US" sz="2000" b="1" dirty="0">
                <a:solidFill>
                  <a:srgbClr val="F2C879"/>
                </a:solidFill>
                <a:latin typeface="Georgia" pitchFamily="34" charset="0"/>
                <a:ea typeface="Georgia" pitchFamily="34" charset="-122"/>
                <a:cs typeface="Georgia" pitchFamily="34" charset="-120"/>
              </a:rPr>
              <a:t>3</a:t>
            </a:r>
            <a:endParaRPr lang="en-US" sz="2000" dirty="0"/>
          </a:p>
        </p:txBody>
      </p:sp>
      <p:sp>
        <p:nvSpPr>
          <p:cNvPr id="20" name="Shape 18"/>
          <p:cNvSpPr/>
          <p:nvPr/>
        </p:nvSpPr>
        <p:spPr>
          <a:xfrm>
            <a:off x="4718304" y="2926080"/>
            <a:ext cx="1801368" cy="1554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21" name="Shape 19"/>
          <p:cNvSpPr/>
          <p:nvPr/>
        </p:nvSpPr>
        <p:spPr>
          <a:xfrm>
            <a:off x="4718304" y="2926080"/>
            <a:ext cx="1801368" cy="91440"/>
          </a:xfrm>
          <a:prstGeom prst="rect">
            <a:avLst/>
          </a:prstGeom>
          <a:solidFill>
            <a:srgbClr val="D98A2B"/>
          </a:solidFill>
          <a:ln/>
        </p:spPr>
        <p:txBody>
          <a:bodyPr/>
          <a:lstStyle/>
          <a:p>
            <a:endParaRPr lang="en-US"/>
          </a:p>
        </p:txBody>
      </p:sp>
      <p:sp>
        <p:nvSpPr>
          <p:cNvPr id="22" name="Text 20"/>
          <p:cNvSpPr/>
          <p:nvPr/>
        </p:nvSpPr>
        <p:spPr>
          <a:xfrm>
            <a:off x="4828032" y="3118104"/>
            <a:ext cx="1581912" cy="457200"/>
          </a:xfrm>
          <a:prstGeom prst="rect">
            <a:avLst/>
          </a:prstGeom>
          <a:noFill/>
          <a:ln/>
        </p:spPr>
        <p:txBody>
          <a:bodyPr wrap="square" lIns="0" tIns="0" rIns="0" bIns="0" rtlCol="0" anchor="ctr"/>
          <a:lstStyle/>
          <a:p>
            <a:pPr marL="0" indent="0" algn="ctr">
              <a:lnSpc>
                <a:spcPts val="1600"/>
              </a:lnSpc>
              <a:buNone/>
            </a:pPr>
            <a:r>
              <a:rPr lang="en-US" sz="1450" b="1" dirty="0">
                <a:solidFill>
                  <a:srgbClr val="0F5E5A"/>
                </a:solidFill>
                <a:latin typeface="Georgia" pitchFamily="34" charset="0"/>
                <a:ea typeface="Georgia" pitchFamily="34" charset="-122"/>
                <a:cs typeface="Georgia" pitchFamily="34" charset="-120"/>
              </a:rPr>
              <a:t>Conversion</a:t>
            </a:r>
            <a:endParaRPr lang="en-US" sz="1450" dirty="0"/>
          </a:p>
        </p:txBody>
      </p:sp>
      <p:sp>
        <p:nvSpPr>
          <p:cNvPr id="23" name="Text 21"/>
          <p:cNvSpPr/>
          <p:nvPr/>
        </p:nvSpPr>
        <p:spPr>
          <a:xfrm>
            <a:off x="4864608" y="3575304"/>
            <a:ext cx="1508760" cy="1005840"/>
          </a:xfrm>
          <a:prstGeom prst="rect">
            <a:avLst/>
          </a:prstGeom>
          <a:noFill/>
          <a:ln/>
        </p:spPr>
        <p:txBody>
          <a:bodyPr wrap="square" lIns="0" tIns="0" rIns="0" bIns="0" rtlCol="0" anchor="ctr"/>
          <a:lstStyle/>
          <a:p>
            <a:pPr marL="0" indent="0" algn="ctr">
              <a:lnSpc>
                <a:spcPts val="1300"/>
              </a:lnSpc>
              <a:buNone/>
            </a:pPr>
            <a:r>
              <a:rPr lang="en-US" sz="1100" dirty="0">
                <a:solidFill>
                  <a:srgbClr val="6F665A"/>
                </a:solidFill>
                <a:latin typeface="Calibri" pitchFamily="34" charset="0"/>
                <a:ea typeface="Calibri" pitchFamily="34" charset="-122"/>
                <a:cs typeface="Calibri" pitchFamily="34" charset="-120"/>
              </a:rPr>
              <a:t>They make their first, defining gift.</a:t>
            </a:r>
            <a:endParaRPr lang="en-US" sz="1100" dirty="0"/>
          </a:p>
        </p:txBody>
      </p:sp>
      <p:sp>
        <p:nvSpPr>
          <p:cNvPr id="24" name="Shape 22"/>
          <p:cNvSpPr/>
          <p:nvPr/>
        </p:nvSpPr>
        <p:spPr>
          <a:xfrm>
            <a:off x="7411212" y="2167128"/>
            <a:ext cx="585216" cy="585216"/>
          </a:xfrm>
          <a:prstGeom prst="ellipse">
            <a:avLst/>
          </a:prstGeom>
          <a:solidFill>
            <a:srgbClr val="0F5E5A"/>
          </a:solidFill>
          <a:ln w="38100">
            <a:solidFill>
              <a:srgbClr val="F5EEDF"/>
            </a:solidFill>
            <a:prstDash val="solid"/>
          </a:ln>
        </p:spPr>
        <p:txBody>
          <a:bodyPr/>
          <a:lstStyle/>
          <a:p>
            <a:endParaRPr lang="en-US"/>
          </a:p>
        </p:txBody>
      </p:sp>
      <p:sp>
        <p:nvSpPr>
          <p:cNvPr id="25" name="Text 23"/>
          <p:cNvSpPr/>
          <p:nvPr/>
        </p:nvSpPr>
        <p:spPr>
          <a:xfrm>
            <a:off x="7411212" y="2167128"/>
            <a:ext cx="585216" cy="585216"/>
          </a:xfrm>
          <a:prstGeom prst="rect">
            <a:avLst/>
          </a:prstGeom>
          <a:noFill/>
          <a:ln/>
        </p:spPr>
        <p:txBody>
          <a:bodyPr wrap="square" lIns="0" tIns="0" rIns="0" bIns="0" rtlCol="0" anchor="ctr"/>
          <a:lstStyle/>
          <a:p>
            <a:pPr marL="0" indent="0" algn="ctr">
              <a:buNone/>
            </a:pPr>
            <a:r>
              <a:rPr lang="en-US" sz="2000" b="1" dirty="0">
                <a:solidFill>
                  <a:srgbClr val="F2C879"/>
                </a:solidFill>
                <a:latin typeface="Georgia" pitchFamily="34" charset="0"/>
                <a:ea typeface="Georgia" pitchFamily="34" charset="-122"/>
                <a:cs typeface="Georgia" pitchFamily="34" charset="-120"/>
              </a:rPr>
              <a:t>4</a:t>
            </a:r>
            <a:endParaRPr lang="en-US" sz="2000" dirty="0"/>
          </a:p>
        </p:txBody>
      </p:sp>
      <p:sp>
        <p:nvSpPr>
          <p:cNvPr id="26" name="Shape 24"/>
          <p:cNvSpPr/>
          <p:nvPr/>
        </p:nvSpPr>
        <p:spPr>
          <a:xfrm>
            <a:off x="6803136" y="2926080"/>
            <a:ext cx="1801368" cy="1554480"/>
          </a:xfrm>
          <a:prstGeom prst="rect">
            <a:avLst/>
          </a:prstGeom>
          <a:solidFill>
            <a:srgbClr val="FBF6EC"/>
          </a:solidFill>
          <a:ln w="12700">
            <a:solidFill>
              <a:srgbClr val="D9CCB2"/>
            </a:solidFill>
            <a:prstDash val="solid"/>
          </a:ln>
          <a:effectLst>
            <a:outerShdw blurRad="88900" dist="38100" dir="5400000" algn="bl" rotWithShape="0">
              <a:srgbClr val="6B5B3E">
                <a:alpha val="22000"/>
              </a:srgbClr>
            </a:outerShdw>
          </a:effectLst>
        </p:spPr>
        <p:txBody>
          <a:bodyPr/>
          <a:lstStyle/>
          <a:p>
            <a:endParaRPr lang="en-US"/>
          </a:p>
        </p:txBody>
      </p:sp>
      <p:sp>
        <p:nvSpPr>
          <p:cNvPr id="27" name="Shape 25"/>
          <p:cNvSpPr/>
          <p:nvPr/>
        </p:nvSpPr>
        <p:spPr>
          <a:xfrm>
            <a:off x="6803136" y="2926080"/>
            <a:ext cx="1801368" cy="91440"/>
          </a:xfrm>
          <a:prstGeom prst="rect">
            <a:avLst/>
          </a:prstGeom>
          <a:solidFill>
            <a:srgbClr val="D98A2B"/>
          </a:solidFill>
          <a:ln/>
        </p:spPr>
        <p:txBody>
          <a:bodyPr/>
          <a:lstStyle/>
          <a:p>
            <a:endParaRPr lang="en-US"/>
          </a:p>
        </p:txBody>
      </p:sp>
      <p:sp>
        <p:nvSpPr>
          <p:cNvPr id="28" name="Text 26"/>
          <p:cNvSpPr/>
          <p:nvPr/>
        </p:nvSpPr>
        <p:spPr>
          <a:xfrm>
            <a:off x="6912864" y="3118104"/>
            <a:ext cx="1581912" cy="457200"/>
          </a:xfrm>
          <a:prstGeom prst="rect">
            <a:avLst/>
          </a:prstGeom>
          <a:noFill/>
          <a:ln/>
        </p:spPr>
        <p:txBody>
          <a:bodyPr wrap="square" lIns="0" tIns="0" rIns="0" bIns="0" rtlCol="0" anchor="ctr"/>
          <a:lstStyle/>
          <a:p>
            <a:pPr marL="0" indent="0" algn="ctr">
              <a:lnSpc>
                <a:spcPts val="1600"/>
              </a:lnSpc>
              <a:buNone/>
            </a:pPr>
            <a:r>
              <a:rPr lang="en-US" sz="1450" b="1" dirty="0">
                <a:solidFill>
                  <a:srgbClr val="0F5E5A"/>
                </a:solidFill>
                <a:latin typeface="Georgia" pitchFamily="34" charset="0"/>
                <a:ea typeface="Georgia" pitchFamily="34" charset="-122"/>
                <a:cs typeface="Georgia" pitchFamily="34" charset="-120"/>
              </a:rPr>
              <a:t>Retention</a:t>
            </a:r>
            <a:endParaRPr lang="en-US" sz="1450" dirty="0"/>
          </a:p>
        </p:txBody>
      </p:sp>
      <p:sp>
        <p:nvSpPr>
          <p:cNvPr id="29" name="Text 27"/>
          <p:cNvSpPr/>
          <p:nvPr/>
        </p:nvSpPr>
        <p:spPr>
          <a:xfrm>
            <a:off x="6949440" y="3575304"/>
            <a:ext cx="1508760" cy="1005840"/>
          </a:xfrm>
          <a:prstGeom prst="rect">
            <a:avLst/>
          </a:prstGeom>
          <a:noFill/>
          <a:ln/>
        </p:spPr>
        <p:txBody>
          <a:bodyPr wrap="square" lIns="0" tIns="0" rIns="0" bIns="0" rtlCol="0" anchor="ctr"/>
          <a:lstStyle/>
          <a:p>
            <a:pPr marL="0" indent="0" algn="ctr">
              <a:lnSpc>
                <a:spcPts val="1300"/>
              </a:lnSpc>
              <a:buNone/>
            </a:pPr>
            <a:r>
              <a:rPr lang="en-US" sz="1100" dirty="0">
                <a:solidFill>
                  <a:srgbClr val="6F665A"/>
                </a:solidFill>
                <a:latin typeface="Calibri" pitchFamily="34" charset="0"/>
                <a:ea typeface="Calibri" pitchFamily="34" charset="-122"/>
                <a:cs typeface="Calibri" pitchFamily="34" charset="-120"/>
              </a:rPr>
              <a:t>They stay, give again, and deepen support.</a:t>
            </a:r>
            <a:endParaRPr lang="en-US" sz="1100" dirty="0"/>
          </a:p>
        </p:txBody>
      </p:sp>
      <p:sp>
        <p:nvSpPr>
          <p:cNvPr id="30" name="Text 28"/>
          <p:cNvSpPr/>
          <p:nvPr/>
        </p:nvSpPr>
        <p:spPr>
          <a:xfrm>
            <a:off x="548640" y="4681728"/>
            <a:ext cx="8046720" cy="365760"/>
          </a:xfrm>
          <a:prstGeom prst="rect">
            <a:avLst/>
          </a:prstGeom>
          <a:noFill/>
          <a:ln/>
        </p:spPr>
        <p:txBody>
          <a:bodyPr wrap="square" lIns="0" tIns="0" rIns="0" bIns="0" rtlCol="0" anchor="ctr"/>
          <a:lstStyle/>
          <a:p>
            <a:pPr marL="0" indent="0" algn="ctr">
              <a:buNone/>
            </a:pPr>
            <a:r>
              <a:rPr lang="en-US" sz="1300" b="1" dirty="0">
                <a:solidFill>
                  <a:srgbClr val="0F5E5A"/>
                </a:solidFill>
                <a:latin typeface="Calibri" pitchFamily="34" charset="0"/>
                <a:ea typeface="Calibri" pitchFamily="34" charset="-122"/>
                <a:cs typeface="Calibri" pitchFamily="34" charset="-120"/>
              </a:rPr>
              <a:t>Define what donors need at each stage</a:t>
            </a:r>
            <a:r>
              <a:rPr lang="en-US" sz="1300" dirty="0">
                <a:solidFill>
                  <a:srgbClr val="2C2A24"/>
                </a:solidFill>
                <a:latin typeface="Calibri" pitchFamily="34" charset="0"/>
                <a:ea typeface="Calibri" pitchFamily="34" charset="-122"/>
                <a:cs typeface="Calibri" pitchFamily="34" charset="-120"/>
              </a:rPr>
              <a:t> — then find where they stall or drop off, and why.</a:t>
            </a:r>
            <a:endParaRPr lang="en-US" sz="1300" dirty="0"/>
          </a:p>
        </p:txBody>
      </p:sp>
      <p:sp>
        <p:nvSpPr>
          <p:cNvPr id="31" name="Text 29"/>
          <p:cNvSpPr/>
          <p:nvPr/>
        </p:nvSpPr>
        <p:spPr>
          <a:xfrm>
            <a:off x="7772400" y="4736592"/>
            <a:ext cx="1005840" cy="274320"/>
          </a:xfrm>
          <a:prstGeom prst="rect">
            <a:avLst/>
          </a:prstGeom>
          <a:noFill/>
          <a:ln/>
        </p:spPr>
        <p:txBody>
          <a:bodyPr wrap="square" lIns="0" tIns="0" rIns="0" bIns="0" rtlCol="0" anchor="ctr"/>
          <a:lstStyle/>
          <a:p>
            <a:pPr marL="0" indent="0" algn="r">
              <a:buNone/>
            </a:pPr>
            <a:r>
              <a:rPr lang="en-US" sz="1000" b="1" dirty="0">
                <a:solidFill>
                  <a:srgbClr val="0F5E5A"/>
                </a:solidFill>
                <a:latin typeface="Calibri" pitchFamily="34" charset="0"/>
                <a:ea typeface="Calibri" pitchFamily="34" charset="-122"/>
                <a:cs typeface="Calibri" pitchFamily="34" charset="-120"/>
              </a:rPr>
              <a:t>08  /  16</a:t>
            </a:r>
            <a:endParaRPr lang="en-US" sz="1000" dirty="0"/>
          </a:p>
        </p:txBody>
      </p:sp>
    </p:spTree>
  </p:cSld>
  <p:clrMapOvr>
    <a:masterClrMapping/>
  </p:clrMapOvr>
</p:sld>
</file>

<file path=ppt/theme/theme1.xml><?xml version="1.0" encoding="utf-8"?>
<a:theme xmlns:a="http://schemas.openxmlformats.org/drawingml/2006/main" name="Blank Slide - No Log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3A9342B-D302-40A6-A759-E62F884DC78B}"/>
</file>

<file path=customXml/itemProps2.xml><?xml version="1.0" encoding="utf-8"?>
<ds:datastoreItem xmlns:ds="http://schemas.openxmlformats.org/officeDocument/2006/customXml" ds:itemID="{D4DCB363-8ACE-43C2-A2B2-127AD641B7FD}"/>
</file>

<file path=customXml/itemProps3.xml><?xml version="1.0" encoding="utf-8"?>
<ds:datastoreItem xmlns:ds="http://schemas.openxmlformats.org/officeDocument/2006/customXml" ds:itemID="{907115DD-2CC2-4624-A436-1EB2CBE14A68}"/>
</file>

<file path=docProps/app.xml><?xml version="1.0" encoding="utf-8"?>
<Properties xmlns="http://schemas.openxmlformats.org/officeDocument/2006/extended-properties" xmlns:vt="http://schemas.openxmlformats.org/officeDocument/2006/docPropsVTypes">
  <Template>2026 Annual Conference PPT - Workshops</Template>
  <TotalTime>5489</TotalTime>
  <Words>2808</Words>
  <Application>Microsoft Office PowerPoint</Application>
  <PresentationFormat>On-screen Show (16:9)</PresentationFormat>
  <Paragraphs>255</Paragraphs>
  <Slides>19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Courier New</vt:lpstr>
      <vt:lpstr>Georgia</vt:lpstr>
      <vt:lpstr>Blank Slide - No Logo</vt:lpstr>
      <vt:lpstr>Fundraising: Honoring the Past, Funding the Future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Kairos Donor Software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Cristi Walker</dc:creator>
  <cp:lastModifiedBy>Kevin Resnover</cp:lastModifiedBy>
  <cp:revision>2</cp:revision>
  <dcterms:created xsi:type="dcterms:W3CDTF">2026-06-27T18:12:45Z</dcterms:created>
  <dcterms:modified xsi:type="dcterms:W3CDTF">2026-07-13T18:31:42Z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ies>
</file>